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5" r:id="rId2"/>
    <p:sldId id="256" r:id="rId3"/>
    <p:sldId id="257" r:id="rId4"/>
    <p:sldId id="258" r:id="rId5"/>
    <p:sldId id="259" r:id="rId6"/>
    <p:sldId id="260" r:id="rId7"/>
    <p:sldId id="261" r:id="rId8"/>
    <p:sldId id="262" r:id="rId9"/>
    <p:sldId id="263" r:id="rId10"/>
  </p:sldIdLst>
  <p:sldSz cx="14630400" cy="8229600"/>
  <p:notesSz cx="8229600" cy="146304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199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8D5CF-CC81-E0EE-9B0A-A9E13BDD0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5B147-F681-8219-BD5E-4AECE4EC07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4EF1E-0C69-E95F-7CEB-6B9C86A817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C4DF94-DB32-EA4B-0205-10B07E8B011D}"/>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846079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D5CD4-999D-9F59-8FDB-851556189A5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1C38702-FF7A-EACC-0C19-3AD9F6CA5F44}"/>
              </a:ext>
            </a:extLst>
          </p:cNvPr>
          <p:cNvSpPr/>
          <p:nvPr/>
        </p:nvSpPr>
        <p:spPr>
          <a:xfrm>
            <a:off x="691753" y="710922"/>
            <a:ext cx="9777532" cy="617696"/>
          </a:xfrm>
          <a:prstGeom prst="rect">
            <a:avLst/>
          </a:prstGeom>
          <a:noFill/>
          <a:ln/>
        </p:spPr>
        <p:txBody>
          <a:bodyPr wrap="none" lIns="0" tIns="0" rIns="0" bIns="0" rtlCol="0" anchor="t"/>
          <a:lstStyle/>
          <a:p>
            <a:pPr marL="0" indent="0" algn="l">
              <a:lnSpc>
                <a:spcPts val="4850"/>
              </a:lnSpc>
              <a:buNone/>
            </a:pPr>
            <a:r>
              <a:rPr lang="en-US" sz="3850" dirty="0">
                <a:solidFill>
                  <a:srgbClr val="DDDDDD"/>
                </a:solidFill>
                <a:latin typeface="Mona Sans Semi Bold" pitchFamily="34" charset="0"/>
                <a:ea typeface="Mona Sans Semi Bold" pitchFamily="34" charset="-122"/>
                <a:cs typeface="Mona Sans Semi Bold" pitchFamily="34" charset="-120"/>
              </a:rPr>
              <a:t>Team Roles and Responsibilities</a:t>
            </a:r>
            <a:endParaRPr lang="en-US" sz="3850" dirty="0"/>
          </a:p>
        </p:txBody>
      </p:sp>
      <p:pic>
        <p:nvPicPr>
          <p:cNvPr id="27" name="Image 3" descr="preencoded.png">
            <a:extLst>
              <a:ext uri="{FF2B5EF4-FFF2-40B4-BE49-F238E27FC236}">
                <a16:creationId xmlns:a16="http://schemas.microsoft.com/office/drawing/2014/main" id="{23C6D2A4-B517-9424-1A53-2256270ED2BD}"/>
              </a:ext>
            </a:extLst>
          </p:cNvPr>
          <p:cNvPicPr>
            <a:picLocks noChangeAspect="1"/>
          </p:cNvPicPr>
          <p:nvPr/>
        </p:nvPicPr>
        <p:blipFill>
          <a:blip r:embed="rId3"/>
          <a:stretch>
            <a:fillRect/>
          </a:stretch>
        </p:blipFill>
        <p:spPr>
          <a:xfrm>
            <a:off x="691753" y="1462206"/>
            <a:ext cx="947857" cy="2001917"/>
          </a:xfrm>
          <a:prstGeom prst="rect">
            <a:avLst/>
          </a:prstGeom>
        </p:spPr>
      </p:pic>
      <p:pic>
        <p:nvPicPr>
          <p:cNvPr id="28" name="Image 3" descr="preencoded.png">
            <a:extLst>
              <a:ext uri="{FF2B5EF4-FFF2-40B4-BE49-F238E27FC236}">
                <a16:creationId xmlns:a16="http://schemas.microsoft.com/office/drawing/2014/main" id="{94121DB0-C9FA-DC45-9B96-2E424ACC8260}"/>
              </a:ext>
            </a:extLst>
          </p:cNvPr>
          <p:cNvPicPr>
            <a:picLocks noChangeAspect="1"/>
          </p:cNvPicPr>
          <p:nvPr/>
        </p:nvPicPr>
        <p:blipFill>
          <a:blip r:embed="rId3"/>
          <a:stretch>
            <a:fillRect/>
          </a:stretch>
        </p:blipFill>
        <p:spPr>
          <a:xfrm>
            <a:off x="691752" y="3597711"/>
            <a:ext cx="947857" cy="2001917"/>
          </a:xfrm>
          <a:prstGeom prst="rect">
            <a:avLst/>
          </a:prstGeom>
        </p:spPr>
      </p:pic>
      <p:pic>
        <p:nvPicPr>
          <p:cNvPr id="29" name="Image 3" descr="preencoded.png">
            <a:extLst>
              <a:ext uri="{FF2B5EF4-FFF2-40B4-BE49-F238E27FC236}">
                <a16:creationId xmlns:a16="http://schemas.microsoft.com/office/drawing/2014/main" id="{AE357BBE-2779-70FA-243E-64A24271CC3C}"/>
              </a:ext>
            </a:extLst>
          </p:cNvPr>
          <p:cNvPicPr>
            <a:picLocks noChangeAspect="1"/>
          </p:cNvPicPr>
          <p:nvPr/>
        </p:nvPicPr>
        <p:blipFill>
          <a:blip r:embed="rId3"/>
          <a:stretch>
            <a:fillRect/>
          </a:stretch>
        </p:blipFill>
        <p:spPr>
          <a:xfrm>
            <a:off x="691751" y="5733216"/>
            <a:ext cx="947857" cy="2001917"/>
          </a:xfrm>
          <a:prstGeom prst="rect">
            <a:avLst/>
          </a:prstGeom>
        </p:spPr>
      </p:pic>
      <p:sp>
        <p:nvSpPr>
          <p:cNvPr id="30" name="Text 9">
            <a:extLst>
              <a:ext uri="{FF2B5EF4-FFF2-40B4-BE49-F238E27FC236}">
                <a16:creationId xmlns:a16="http://schemas.microsoft.com/office/drawing/2014/main" id="{C324E174-612D-E3BB-096D-911BBF154B0A}"/>
              </a:ext>
            </a:extLst>
          </p:cNvPr>
          <p:cNvSpPr/>
          <p:nvPr/>
        </p:nvSpPr>
        <p:spPr>
          <a:xfrm>
            <a:off x="1811060" y="1460539"/>
            <a:ext cx="2905006" cy="316230"/>
          </a:xfrm>
          <a:prstGeom prst="rect">
            <a:avLst/>
          </a:prstGeom>
          <a:noFill/>
          <a:ln/>
        </p:spPr>
        <p:txBody>
          <a:bodyPr wrap="none" lIns="0" tIns="0" rIns="0" bIns="0" rtlCol="0" anchor="t"/>
          <a:lstStyle/>
          <a:p>
            <a:pPr marL="0" indent="0" algn="l">
              <a:lnSpc>
                <a:spcPts val="2450"/>
              </a:lnSpc>
              <a:buNone/>
            </a:pPr>
            <a:r>
              <a:rPr lang="tr-TR" sz="1550" dirty="0">
                <a:solidFill>
                  <a:srgbClr val="8F8F8F"/>
                </a:solidFill>
                <a:latin typeface="Funnel Sans" pitchFamily="34" charset="0"/>
                <a:ea typeface="Funnel Sans" pitchFamily="34" charset="-122"/>
                <a:cs typeface="Funnel Sans" pitchFamily="34" charset="-120"/>
              </a:rPr>
              <a:t>2210765029 Emirhan Utku</a:t>
            </a:r>
            <a:endParaRPr lang="en-US" sz="1550" dirty="0"/>
          </a:p>
        </p:txBody>
      </p:sp>
      <p:sp>
        <p:nvSpPr>
          <p:cNvPr id="31" name="Text 4">
            <a:extLst>
              <a:ext uri="{FF2B5EF4-FFF2-40B4-BE49-F238E27FC236}">
                <a16:creationId xmlns:a16="http://schemas.microsoft.com/office/drawing/2014/main" id="{5B76F0D9-1EDD-0044-3E7C-9ED530CD0ADB}"/>
              </a:ext>
            </a:extLst>
          </p:cNvPr>
          <p:cNvSpPr/>
          <p:nvPr/>
        </p:nvSpPr>
        <p:spPr>
          <a:xfrm>
            <a:off x="1811059" y="1776769"/>
            <a:ext cx="2470785" cy="308729"/>
          </a:xfrm>
          <a:prstGeom prst="rect">
            <a:avLst/>
          </a:prstGeom>
          <a:noFill/>
          <a:ln/>
        </p:spPr>
        <p:txBody>
          <a:bodyPr wrap="none" lIns="0" tIns="0" rIns="0" bIns="0" rtlCol="0" anchor="t"/>
          <a:lstStyle/>
          <a:p>
            <a:pPr marL="0" indent="0" algn="l">
              <a:lnSpc>
                <a:spcPts val="4650"/>
              </a:lnSpc>
              <a:buNone/>
            </a:pPr>
            <a:r>
              <a:rPr lang="en-US" sz="2000" dirty="0">
                <a:solidFill>
                  <a:srgbClr val="DDDDDD"/>
                </a:solidFill>
                <a:latin typeface="Mona Sans Semi Bold" pitchFamily="34" charset="0"/>
                <a:ea typeface="Mona Sans Semi Bold" pitchFamily="34" charset="-122"/>
                <a:cs typeface="Mona Sans Semi Bold" pitchFamily="34" charset="-120"/>
              </a:rPr>
              <a:t>Stage 1: Aircraft Classification</a:t>
            </a:r>
            <a:endParaRPr lang="en-US" sz="2000" dirty="0"/>
          </a:p>
        </p:txBody>
      </p:sp>
      <p:sp>
        <p:nvSpPr>
          <p:cNvPr id="32" name="Text 9">
            <a:extLst>
              <a:ext uri="{FF2B5EF4-FFF2-40B4-BE49-F238E27FC236}">
                <a16:creationId xmlns:a16="http://schemas.microsoft.com/office/drawing/2014/main" id="{C6F6E2B7-5588-7FA4-81BB-8A533556B18B}"/>
              </a:ext>
            </a:extLst>
          </p:cNvPr>
          <p:cNvSpPr/>
          <p:nvPr/>
        </p:nvSpPr>
        <p:spPr>
          <a:xfrm>
            <a:off x="1811060" y="3597711"/>
            <a:ext cx="2905006" cy="316230"/>
          </a:xfrm>
          <a:prstGeom prst="rect">
            <a:avLst/>
          </a:prstGeom>
          <a:noFill/>
          <a:ln/>
        </p:spPr>
        <p:txBody>
          <a:bodyPr wrap="none" lIns="0" tIns="0" rIns="0" bIns="0" rtlCol="0" anchor="t"/>
          <a:lstStyle/>
          <a:p>
            <a:pPr marL="0" indent="0" algn="l">
              <a:lnSpc>
                <a:spcPts val="2450"/>
              </a:lnSpc>
              <a:buNone/>
            </a:pPr>
            <a:r>
              <a:rPr lang="tr-TR" sz="1550" dirty="0">
                <a:solidFill>
                  <a:srgbClr val="8F8F8F"/>
                </a:solidFill>
                <a:latin typeface="Funnel Sans" pitchFamily="34" charset="0"/>
                <a:ea typeface="Funnel Sans" pitchFamily="34" charset="-122"/>
                <a:cs typeface="Funnel Sans" pitchFamily="34" charset="-120"/>
              </a:rPr>
              <a:t>2210356050 Gazi Kağan Soysal</a:t>
            </a:r>
            <a:endParaRPr lang="en-US" sz="1550" dirty="0"/>
          </a:p>
        </p:txBody>
      </p:sp>
      <p:sp>
        <p:nvSpPr>
          <p:cNvPr id="35" name="Text 4">
            <a:extLst>
              <a:ext uri="{FF2B5EF4-FFF2-40B4-BE49-F238E27FC236}">
                <a16:creationId xmlns:a16="http://schemas.microsoft.com/office/drawing/2014/main" id="{C11FFF46-0EC8-BF2F-B67F-D1BDF2A59297}"/>
              </a:ext>
            </a:extLst>
          </p:cNvPr>
          <p:cNvSpPr/>
          <p:nvPr/>
        </p:nvSpPr>
        <p:spPr>
          <a:xfrm>
            <a:off x="1811058" y="3903702"/>
            <a:ext cx="2470785" cy="308729"/>
          </a:xfrm>
          <a:prstGeom prst="rect">
            <a:avLst/>
          </a:prstGeom>
          <a:noFill/>
          <a:ln/>
        </p:spPr>
        <p:txBody>
          <a:bodyPr wrap="none" lIns="0" tIns="0" rIns="0" bIns="0" rtlCol="0" anchor="t"/>
          <a:lstStyle/>
          <a:p>
            <a:pPr marL="0" indent="0" algn="l">
              <a:lnSpc>
                <a:spcPts val="5550"/>
              </a:lnSpc>
              <a:buNone/>
            </a:pPr>
            <a:r>
              <a:rPr lang="en-US" sz="2000" dirty="0">
                <a:solidFill>
                  <a:srgbClr val="DDDDDD"/>
                </a:solidFill>
                <a:latin typeface="Mona Sans Semi Bold" pitchFamily="34" charset="0"/>
                <a:ea typeface="Mona Sans Semi Bold" pitchFamily="34" charset="-122"/>
                <a:cs typeface="Mona Sans Semi Bold" pitchFamily="34" charset="-120"/>
              </a:rPr>
              <a:t>Stage 2: Horizontal Object Detection</a:t>
            </a:r>
            <a:endParaRPr lang="en-US" sz="2000" dirty="0"/>
          </a:p>
        </p:txBody>
      </p:sp>
      <p:sp>
        <p:nvSpPr>
          <p:cNvPr id="36" name="Text 9">
            <a:extLst>
              <a:ext uri="{FF2B5EF4-FFF2-40B4-BE49-F238E27FC236}">
                <a16:creationId xmlns:a16="http://schemas.microsoft.com/office/drawing/2014/main" id="{980C386B-D60E-040C-0C08-518C283ECCBC}"/>
              </a:ext>
            </a:extLst>
          </p:cNvPr>
          <p:cNvSpPr/>
          <p:nvPr/>
        </p:nvSpPr>
        <p:spPr>
          <a:xfrm>
            <a:off x="1811060" y="5608319"/>
            <a:ext cx="2905006" cy="316230"/>
          </a:xfrm>
          <a:prstGeom prst="rect">
            <a:avLst/>
          </a:prstGeom>
          <a:noFill/>
          <a:ln/>
        </p:spPr>
        <p:txBody>
          <a:bodyPr wrap="none" lIns="0" tIns="0" rIns="0" bIns="0" rtlCol="0" anchor="t"/>
          <a:lstStyle/>
          <a:p>
            <a:pPr marL="0" indent="0" algn="l">
              <a:lnSpc>
                <a:spcPts val="2450"/>
              </a:lnSpc>
              <a:buNone/>
            </a:pPr>
            <a:r>
              <a:rPr lang="tr-TR" sz="1550" dirty="0">
                <a:solidFill>
                  <a:srgbClr val="8F8F8F"/>
                </a:solidFill>
                <a:latin typeface="Funnel Sans" pitchFamily="34" charset="0"/>
                <a:ea typeface="Funnel Sans" pitchFamily="34" charset="-122"/>
                <a:cs typeface="Funnel Sans" pitchFamily="34" charset="-120"/>
              </a:rPr>
              <a:t>2210356035 Erdinç Arıcı</a:t>
            </a:r>
            <a:endParaRPr lang="en-US" sz="1550" dirty="0"/>
          </a:p>
        </p:txBody>
      </p:sp>
      <p:sp>
        <p:nvSpPr>
          <p:cNvPr id="37" name="Text 4">
            <a:extLst>
              <a:ext uri="{FF2B5EF4-FFF2-40B4-BE49-F238E27FC236}">
                <a16:creationId xmlns:a16="http://schemas.microsoft.com/office/drawing/2014/main" id="{A9146912-1AB5-E333-6A81-63E4203290A2}"/>
              </a:ext>
            </a:extLst>
          </p:cNvPr>
          <p:cNvSpPr/>
          <p:nvPr/>
        </p:nvSpPr>
        <p:spPr>
          <a:xfrm>
            <a:off x="1811057" y="5924549"/>
            <a:ext cx="2470785" cy="308729"/>
          </a:xfrm>
          <a:prstGeom prst="rect">
            <a:avLst/>
          </a:prstGeom>
          <a:noFill/>
          <a:ln/>
        </p:spPr>
        <p:txBody>
          <a:bodyPr wrap="none" lIns="0" tIns="0" rIns="0" bIns="0" rtlCol="0" anchor="t"/>
          <a:lstStyle/>
          <a:p>
            <a:pPr marL="0" indent="0" algn="l">
              <a:lnSpc>
                <a:spcPts val="4850"/>
              </a:lnSpc>
              <a:buNone/>
            </a:pPr>
            <a:r>
              <a:rPr lang="en-US" sz="2000" dirty="0">
                <a:solidFill>
                  <a:srgbClr val="DDDDDD"/>
                </a:solidFill>
                <a:latin typeface="Mona Sans Semi Bold" pitchFamily="34" charset="0"/>
                <a:ea typeface="Mona Sans Semi Bold" pitchFamily="34" charset="-122"/>
                <a:cs typeface="Mona Sans Semi Bold" pitchFamily="34" charset="-120"/>
              </a:rPr>
              <a:t>Stage 3: Oriented Object Detection</a:t>
            </a:r>
            <a:endParaRPr lang="en-US" sz="2000" dirty="0"/>
          </a:p>
        </p:txBody>
      </p:sp>
      <p:pic>
        <p:nvPicPr>
          <p:cNvPr id="39" name="Resim 38" descr="çizim, taslak, kırpıntı çizim, sanat içeren bir resim&#10;&#10;Yapay zeka tarafından oluşturulan içerik yanlış olabilir.">
            <a:extLst>
              <a:ext uri="{FF2B5EF4-FFF2-40B4-BE49-F238E27FC236}">
                <a16:creationId xmlns:a16="http://schemas.microsoft.com/office/drawing/2014/main" id="{FA6C9919-C988-8A94-DD52-CE204EE49D17}"/>
              </a:ext>
            </a:extLst>
          </p:cNvPr>
          <p:cNvPicPr>
            <a:picLocks noChangeAspect="1"/>
          </p:cNvPicPr>
          <p:nvPr/>
        </p:nvPicPr>
        <p:blipFill>
          <a:blip r:embed="rId4"/>
          <a:stretch>
            <a:fillRect/>
          </a:stretch>
        </p:blipFill>
        <p:spPr>
          <a:xfrm>
            <a:off x="9515772" y="2217716"/>
            <a:ext cx="4761905" cy="4761905"/>
          </a:xfrm>
          <a:prstGeom prst="rect">
            <a:avLst/>
          </a:prstGeom>
        </p:spPr>
      </p:pic>
    </p:spTree>
    <p:extLst>
      <p:ext uri="{BB962C8B-B14F-4D97-AF65-F5344CB8AC3E}">
        <p14:creationId xmlns:p14="http://schemas.microsoft.com/office/powerpoint/2010/main" val="2101024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1619845"/>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Improving Aircraft Classification and Detection via Super-Resolution</a:t>
            </a:r>
            <a:endParaRPr lang="en-US" sz="4450" dirty="0"/>
          </a:p>
        </p:txBody>
      </p:sp>
      <p:sp>
        <p:nvSpPr>
          <p:cNvPr id="4" name="Text 1"/>
          <p:cNvSpPr/>
          <p:nvPr/>
        </p:nvSpPr>
        <p:spPr>
          <a:xfrm>
            <a:off x="6280190" y="4795123"/>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This presentation explores the effectiveness of Super-Resolution (SR) in enhancing military aircraft recognition. We investigate improving input quality for deep learning models, which is vital for aerial surveillance and defense applications. Our project addresses challenges like low-resolution imagery and varying object orientations that hinder model performance.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04374"/>
            <a:ext cx="11096863" cy="708779"/>
          </a:xfrm>
          <a:prstGeom prst="rect">
            <a:avLst/>
          </a:prstGeom>
          <a:noFill/>
          <a:ln/>
        </p:spPr>
        <p:txBody>
          <a:bodyPr wrap="non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Project Overview: A Three-Stage Pipeline</a:t>
            </a:r>
            <a:endParaRPr lang="en-US" sz="4450" dirty="0"/>
          </a:p>
        </p:txBody>
      </p:sp>
      <p:sp>
        <p:nvSpPr>
          <p:cNvPr id="3" name="Text 1"/>
          <p:cNvSpPr/>
          <p:nvPr/>
        </p:nvSpPr>
        <p:spPr>
          <a:xfrm>
            <a:off x="793790" y="1980128"/>
            <a:ext cx="4479250" cy="354330"/>
          </a:xfrm>
          <a:prstGeom prst="rect">
            <a:avLst/>
          </a:prstGeom>
          <a:noFill/>
          <a:ln/>
        </p:spPr>
        <p:txBody>
          <a:bodyPr wrap="none" lIns="0" tIns="0" rIns="0" bIns="0" rtlCol="0" anchor="t"/>
          <a:lstStyle/>
          <a:p>
            <a:pPr marL="0" indent="0" algn="l">
              <a:lnSpc>
                <a:spcPts val="2750"/>
              </a:lnSpc>
              <a:buNone/>
            </a:pPr>
            <a:r>
              <a:rPr lang="en-US" sz="2200" dirty="0">
                <a:solidFill>
                  <a:srgbClr val="DDDDDD"/>
                </a:solidFill>
                <a:latin typeface="Mona Sans Semi Bold" pitchFamily="34" charset="0"/>
                <a:ea typeface="Mona Sans Semi Bold" pitchFamily="34" charset="-122"/>
                <a:cs typeface="Mona Sans Semi Bold" pitchFamily="34" charset="-120"/>
              </a:rPr>
              <a:t>Introduction to Super-Resolution</a:t>
            </a:r>
            <a:endParaRPr lang="en-US" sz="2200" dirty="0"/>
          </a:p>
        </p:txBody>
      </p:sp>
      <p:sp>
        <p:nvSpPr>
          <p:cNvPr id="4" name="Text 2"/>
          <p:cNvSpPr/>
          <p:nvPr/>
        </p:nvSpPr>
        <p:spPr>
          <a:xfrm>
            <a:off x="793790" y="2561273"/>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In defense and surveillance, it is important to identify aircraft accurately from aerial images. However, images often have low resolution and busy backgrounds that make this hard. Super-Resolution (SR) methods improve image details to help deep learning models work better.</a:t>
            </a:r>
            <a:endParaRPr lang="en-US" sz="1750" dirty="0"/>
          </a:p>
        </p:txBody>
      </p:sp>
      <p:pic>
        <p:nvPicPr>
          <p:cNvPr id="5" name="Image 0" descr="preencoded.png"/>
          <p:cNvPicPr>
            <a:picLocks noChangeAspect="1"/>
          </p:cNvPicPr>
          <p:nvPr/>
        </p:nvPicPr>
        <p:blipFill>
          <a:blip r:embed="rId3"/>
          <a:stretch>
            <a:fillRect/>
          </a:stretch>
        </p:blipFill>
        <p:spPr>
          <a:xfrm>
            <a:off x="7599521" y="2008465"/>
            <a:ext cx="6244709" cy="4280654"/>
          </a:xfrm>
          <a:prstGeom prst="rect">
            <a:avLst/>
          </a:prstGeom>
        </p:spPr>
      </p:pic>
      <p:sp>
        <p:nvSpPr>
          <p:cNvPr id="6" name="Text 3"/>
          <p:cNvSpPr/>
          <p:nvPr/>
        </p:nvSpPr>
        <p:spPr>
          <a:xfrm>
            <a:off x="793790" y="679942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Our project tests how SR helps in a three-step recognition process using the Military Aircraft Recognition Dataset. We check if SR makes identification more accurate at each step to understand its overall benefit.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149816" y="825103"/>
            <a:ext cx="6840855" cy="592455"/>
          </a:xfrm>
          <a:prstGeom prst="rect">
            <a:avLst/>
          </a:prstGeom>
          <a:noFill/>
          <a:ln/>
        </p:spPr>
        <p:txBody>
          <a:bodyPr wrap="none" lIns="0" tIns="0" rIns="0" bIns="0" rtlCol="0" anchor="t"/>
          <a:lstStyle/>
          <a:p>
            <a:pPr marL="0" indent="0" algn="l">
              <a:lnSpc>
                <a:spcPts val="4650"/>
              </a:lnSpc>
              <a:buNone/>
            </a:pPr>
            <a:r>
              <a:rPr lang="en-US" sz="3700" dirty="0">
                <a:solidFill>
                  <a:srgbClr val="DDDDDD"/>
                </a:solidFill>
                <a:latin typeface="Mona Sans Semi Bold" pitchFamily="34" charset="0"/>
                <a:ea typeface="Mona Sans Semi Bold" pitchFamily="34" charset="-122"/>
                <a:cs typeface="Mona Sans Semi Bold" pitchFamily="34" charset="-120"/>
              </a:rPr>
              <a:t>Stage 1: Aircraft Classification</a:t>
            </a:r>
            <a:endParaRPr lang="en-US" sz="3700" dirty="0"/>
          </a:p>
        </p:txBody>
      </p:sp>
      <p:pic>
        <p:nvPicPr>
          <p:cNvPr id="4" name="Image 1" descr="preencoded.png"/>
          <p:cNvPicPr>
            <a:picLocks noChangeAspect="1"/>
          </p:cNvPicPr>
          <p:nvPr/>
        </p:nvPicPr>
        <p:blipFill>
          <a:blip r:embed="rId4"/>
          <a:stretch>
            <a:fillRect/>
          </a:stretch>
        </p:blipFill>
        <p:spPr>
          <a:xfrm>
            <a:off x="6149816" y="1701879"/>
            <a:ext cx="947857" cy="1698665"/>
          </a:xfrm>
          <a:prstGeom prst="rect">
            <a:avLst/>
          </a:prstGeom>
        </p:spPr>
      </p:pic>
      <p:sp>
        <p:nvSpPr>
          <p:cNvPr id="5" name="Text 1"/>
          <p:cNvSpPr/>
          <p:nvPr/>
        </p:nvSpPr>
        <p:spPr>
          <a:xfrm>
            <a:off x="7381994" y="1891427"/>
            <a:ext cx="2964299" cy="296108"/>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Cropping Aircraft Regions</a:t>
            </a:r>
            <a:endParaRPr lang="en-US" sz="1850" dirty="0"/>
          </a:p>
        </p:txBody>
      </p:sp>
      <p:sp>
        <p:nvSpPr>
          <p:cNvPr id="6" name="Text 2"/>
          <p:cNvSpPr/>
          <p:nvPr/>
        </p:nvSpPr>
        <p:spPr>
          <a:xfrm>
            <a:off x="7381994" y="2301240"/>
            <a:ext cx="6584990" cy="909757"/>
          </a:xfrm>
          <a:prstGeom prst="rect">
            <a:avLst/>
          </a:prstGeom>
          <a:noFill/>
          <a:ln/>
        </p:spPr>
        <p:txBody>
          <a:bodyPr wrap="square" lIns="0" tIns="0" rIns="0" bIns="0" rtlCol="0" anchor="t"/>
          <a:lstStyle/>
          <a:p>
            <a:pPr marL="0" indent="0" algn="l">
              <a:lnSpc>
                <a:spcPts val="2350"/>
              </a:lnSpc>
              <a:buNone/>
            </a:pPr>
            <a:r>
              <a:rPr lang="en-US" sz="1450" dirty="0">
                <a:solidFill>
                  <a:srgbClr val="8F8F8F"/>
                </a:solidFill>
                <a:latin typeface="Funnel Sans" pitchFamily="34" charset="0"/>
                <a:ea typeface="Funnel Sans" pitchFamily="34" charset="-122"/>
                <a:cs typeface="Funnel Sans" pitchFamily="34" charset="-120"/>
              </a:rPr>
              <a:t>We isolated individual aircraft using horizontal bounding box annotations, allowing the model to focus on aircraft features without background noise. This object-level classification improves input data relevance.</a:t>
            </a:r>
            <a:endParaRPr lang="en-US" sz="1450" dirty="0"/>
          </a:p>
        </p:txBody>
      </p:sp>
      <p:pic>
        <p:nvPicPr>
          <p:cNvPr id="7" name="Image 2" descr="preencoded.png"/>
          <p:cNvPicPr>
            <a:picLocks noChangeAspect="1"/>
          </p:cNvPicPr>
          <p:nvPr/>
        </p:nvPicPr>
        <p:blipFill>
          <a:blip r:embed="rId5"/>
          <a:stretch>
            <a:fillRect/>
          </a:stretch>
        </p:blipFill>
        <p:spPr>
          <a:xfrm>
            <a:off x="6149816" y="3400544"/>
            <a:ext cx="947857" cy="2001917"/>
          </a:xfrm>
          <a:prstGeom prst="rect">
            <a:avLst/>
          </a:prstGeom>
        </p:spPr>
      </p:pic>
      <p:sp>
        <p:nvSpPr>
          <p:cNvPr id="8" name="Text 3"/>
          <p:cNvSpPr/>
          <p:nvPr/>
        </p:nvSpPr>
        <p:spPr>
          <a:xfrm>
            <a:off x="7381994" y="3590092"/>
            <a:ext cx="2599611" cy="296108"/>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Preprocessing Pipeline</a:t>
            </a:r>
            <a:endParaRPr lang="en-US" sz="1850" dirty="0"/>
          </a:p>
        </p:txBody>
      </p:sp>
      <p:sp>
        <p:nvSpPr>
          <p:cNvPr id="9" name="Text 4"/>
          <p:cNvSpPr/>
          <p:nvPr/>
        </p:nvSpPr>
        <p:spPr>
          <a:xfrm>
            <a:off x="7381994" y="3999905"/>
            <a:ext cx="6584990" cy="1213009"/>
          </a:xfrm>
          <a:prstGeom prst="rect">
            <a:avLst/>
          </a:prstGeom>
          <a:noFill/>
          <a:ln/>
        </p:spPr>
        <p:txBody>
          <a:bodyPr wrap="square" lIns="0" tIns="0" rIns="0" bIns="0" rtlCol="0" anchor="t"/>
          <a:lstStyle/>
          <a:p>
            <a:pPr marL="0" indent="0" algn="l">
              <a:lnSpc>
                <a:spcPts val="2350"/>
              </a:lnSpc>
              <a:buNone/>
            </a:pPr>
            <a:r>
              <a:rPr lang="en-US" sz="1450" dirty="0">
                <a:solidFill>
                  <a:srgbClr val="8F8F8F"/>
                </a:solidFill>
                <a:latin typeface="Funnel Sans" pitchFamily="34" charset="0"/>
                <a:ea typeface="Funnel Sans" pitchFamily="34" charset="-122"/>
                <a:cs typeface="Funnel Sans" pitchFamily="34" charset="-120"/>
              </a:rPr>
              <a:t>Raw image data was converted into structured inputs. Aircraft were cropped, padded to a square, resized to 64x64 pixels, and normalized. Class labels were integer-encoded, and data was split into stratified sets for training, validation, and testing.</a:t>
            </a:r>
            <a:endParaRPr lang="en-US" sz="1450" dirty="0"/>
          </a:p>
        </p:txBody>
      </p:sp>
      <p:pic>
        <p:nvPicPr>
          <p:cNvPr id="10" name="Image 3" descr="preencoded.png"/>
          <p:cNvPicPr>
            <a:picLocks noChangeAspect="1"/>
          </p:cNvPicPr>
          <p:nvPr/>
        </p:nvPicPr>
        <p:blipFill>
          <a:blip r:embed="rId6"/>
          <a:stretch>
            <a:fillRect/>
          </a:stretch>
        </p:blipFill>
        <p:spPr>
          <a:xfrm>
            <a:off x="6149816" y="5402461"/>
            <a:ext cx="947857" cy="2001917"/>
          </a:xfrm>
          <a:prstGeom prst="rect">
            <a:avLst/>
          </a:prstGeom>
        </p:spPr>
      </p:pic>
      <p:sp>
        <p:nvSpPr>
          <p:cNvPr id="11" name="Text 5"/>
          <p:cNvSpPr/>
          <p:nvPr/>
        </p:nvSpPr>
        <p:spPr>
          <a:xfrm>
            <a:off x="7381994" y="5592008"/>
            <a:ext cx="3210520" cy="296108"/>
          </a:xfrm>
          <a:prstGeom prst="rect">
            <a:avLst/>
          </a:prstGeom>
          <a:noFill/>
          <a:ln/>
        </p:spPr>
        <p:txBody>
          <a:bodyPr wrap="none" lIns="0" tIns="0" rIns="0" bIns="0" rtlCol="0" anchor="t"/>
          <a:lstStyle/>
          <a:p>
            <a:pPr marL="0" indent="0" algn="l">
              <a:lnSpc>
                <a:spcPts val="2300"/>
              </a:lnSpc>
              <a:buNone/>
            </a:pPr>
            <a:r>
              <a:rPr lang="en-US" sz="1850" dirty="0">
                <a:solidFill>
                  <a:srgbClr val="8F8F8F"/>
                </a:solidFill>
                <a:latin typeface="Mona Sans Semi Bold" pitchFamily="34" charset="0"/>
                <a:ea typeface="Mona Sans Semi Bold" pitchFamily="34" charset="-122"/>
                <a:cs typeface="Mona Sans Semi Bold" pitchFamily="34" charset="-120"/>
              </a:rPr>
              <a:t>SR-Enhanced Classification</a:t>
            </a:r>
            <a:endParaRPr lang="en-US" sz="1850" dirty="0"/>
          </a:p>
        </p:txBody>
      </p:sp>
      <p:sp>
        <p:nvSpPr>
          <p:cNvPr id="12" name="Text 6"/>
          <p:cNvSpPr/>
          <p:nvPr/>
        </p:nvSpPr>
        <p:spPr>
          <a:xfrm>
            <a:off x="7381994" y="6001822"/>
            <a:ext cx="6584990" cy="1213009"/>
          </a:xfrm>
          <a:prstGeom prst="rect">
            <a:avLst/>
          </a:prstGeom>
          <a:noFill/>
          <a:ln/>
        </p:spPr>
        <p:txBody>
          <a:bodyPr wrap="square" lIns="0" tIns="0" rIns="0" bIns="0" rtlCol="0" anchor="t"/>
          <a:lstStyle/>
          <a:p>
            <a:pPr marL="0" indent="0" algn="l">
              <a:lnSpc>
                <a:spcPts val="2350"/>
              </a:lnSpc>
              <a:buNone/>
            </a:pPr>
            <a:r>
              <a:rPr lang="en-US" sz="1450" dirty="0">
                <a:solidFill>
                  <a:srgbClr val="8F8F8F"/>
                </a:solidFill>
                <a:latin typeface="Funnel Sans" pitchFamily="34" charset="0"/>
                <a:ea typeface="Funnel Sans" pitchFamily="34" charset="-122"/>
                <a:cs typeface="Funnel Sans" pitchFamily="34" charset="-120"/>
              </a:rPr>
              <a:t>We compared MobileNetV2 models trained with original and SR-enhanced crops (using EDSR x4). Both were trained for 30 epochs, with validation accuracy tracked for optimal checkpoint selection. This setup allowed direct performance comparison.</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118723"/>
          </a:xfrm>
          <a:prstGeom prst="rect">
            <a:avLst/>
          </a:prstGeom>
        </p:spPr>
      </p:pic>
      <p:sp>
        <p:nvSpPr>
          <p:cNvPr id="3" name="Text 0"/>
          <p:cNvSpPr/>
          <p:nvPr/>
        </p:nvSpPr>
        <p:spPr>
          <a:xfrm>
            <a:off x="793790" y="3459004"/>
            <a:ext cx="9913025" cy="708779"/>
          </a:xfrm>
          <a:prstGeom prst="rect">
            <a:avLst/>
          </a:prstGeom>
          <a:noFill/>
          <a:ln/>
        </p:spPr>
        <p:txBody>
          <a:bodyPr wrap="non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Stage 2: Horizontal Object Detection</a:t>
            </a:r>
            <a:endParaRPr lang="en-US" sz="4450" dirty="0"/>
          </a:p>
        </p:txBody>
      </p:sp>
      <p:sp>
        <p:nvSpPr>
          <p:cNvPr id="4" name="Shape 1"/>
          <p:cNvSpPr/>
          <p:nvPr/>
        </p:nvSpPr>
        <p:spPr>
          <a:xfrm>
            <a:off x="793790" y="4507944"/>
            <a:ext cx="510302" cy="510302"/>
          </a:xfrm>
          <a:prstGeom prst="roundRect">
            <a:avLst>
              <a:gd name="adj" fmla="val 18669"/>
            </a:avLst>
          </a:prstGeom>
          <a:solidFill>
            <a:srgbClr val="404040"/>
          </a:solidFill>
          <a:ln w="7620">
            <a:solidFill>
              <a:srgbClr val="595959"/>
            </a:solidFill>
            <a:prstDash val="solid"/>
          </a:ln>
        </p:spPr>
        <p:txBody>
          <a:bodyPr/>
          <a:lstStyle/>
          <a:p>
            <a:endParaRPr lang="tr-TR"/>
          </a:p>
        </p:txBody>
      </p:sp>
      <p:pic>
        <p:nvPicPr>
          <p:cNvPr id="5" name="Image 1" descr="preencoded.png"/>
          <p:cNvPicPr>
            <a:picLocks noChangeAspect="1"/>
          </p:cNvPicPr>
          <p:nvPr/>
        </p:nvPicPr>
        <p:blipFill>
          <a:blip r:embed="rId4"/>
          <a:stretch>
            <a:fillRect/>
          </a:stretch>
        </p:blipFill>
        <p:spPr>
          <a:xfrm>
            <a:off x="878860" y="4550450"/>
            <a:ext cx="340162" cy="425291"/>
          </a:xfrm>
          <a:prstGeom prst="rect">
            <a:avLst/>
          </a:prstGeom>
        </p:spPr>
      </p:pic>
      <p:sp>
        <p:nvSpPr>
          <p:cNvPr id="6" name="Text 2"/>
          <p:cNvSpPr/>
          <p:nvPr/>
        </p:nvSpPr>
        <p:spPr>
          <a:xfrm>
            <a:off x="1530906" y="4585811"/>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Downsampling for Baseline</a:t>
            </a:r>
            <a:endParaRPr lang="en-US" sz="2200" dirty="0"/>
          </a:p>
        </p:txBody>
      </p:sp>
      <p:sp>
        <p:nvSpPr>
          <p:cNvPr id="7" name="Text 3"/>
          <p:cNvSpPr/>
          <p:nvPr/>
        </p:nvSpPr>
        <p:spPr>
          <a:xfrm>
            <a:off x="1530906" y="5430560"/>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Original high-resolution images were downsampled by a factor of four using bicubic interpolation, creating low-resolution baselines for detection.</a:t>
            </a:r>
            <a:endParaRPr lang="en-US" sz="1750" dirty="0"/>
          </a:p>
        </p:txBody>
      </p:sp>
      <p:sp>
        <p:nvSpPr>
          <p:cNvPr id="8" name="Shape 4"/>
          <p:cNvSpPr/>
          <p:nvPr/>
        </p:nvSpPr>
        <p:spPr>
          <a:xfrm>
            <a:off x="5235893" y="4507944"/>
            <a:ext cx="510302" cy="510302"/>
          </a:xfrm>
          <a:prstGeom prst="roundRect">
            <a:avLst>
              <a:gd name="adj" fmla="val 18669"/>
            </a:avLst>
          </a:prstGeom>
          <a:solidFill>
            <a:srgbClr val="404040"/>
          </a:solidFill>
          <a:ln w="7620">
            <a:solidFill>
              <a:srgbClr val="595959"/>
            </a:solidFill>
            <a:prstDash val="solid"/>
          </a:ln>
        </p:spPr>
        <p:txBody>
          <a:bodyPr/>
          <a:lstStyle/>
          <a:p>
            <a:endParaRPr lang="tr-TR"/>
          </a:p>
        </p:txBody>
      </p:sp>
      <p:pic>
        <p:nvPicPr>
          <p:cNvPr id="9" name="Image 2" descr="preencoded.png"/>
          <p:cNvPicPr>
            <a:picLocks noChangeAspect="1"/>
          </p:cNvPicPr>
          <p:nvPr/>
        </p:nvPicPr>
        <p:blipFill>
          <a:blip r:embed="rId5"/>
          <a:stretch>
            <a:fillRect/>
          </a:stretch>
        </p:blipFill>
        <p:spPr>
          <a:xfrm>
            <a:off x="5320963" y="4550450"/>
            <a:ext cx="340162" cy="425291"/>
          </a:xfrm>
          <a:prstGeom prst="rect">
            <a:avLst/>
          </a:prstGeom>
        </p:spPr>
      </p:pic>
      <p:sp>
        <p:nvSpPr>
          <p:cNvPr id="10" name="Text 5"/>
          <p:cNvSpPr/>
          <p:nvPr/>
        </p:nvSpPr>
        <p:spPr>
          <a:xfrm>
            <a:off x="5973008" y="4585811"/>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Super-Resolution Upscaling</a:t>
            </a:r>
            <a:endParaRPr lang="en-US" sz="2200" dirty="0"/>
          </a:p>
        </p:txBody>
      </p:sp>
      <p:sp>
        <p:nvSpPr>
          <p:cNvPr id="11" name="Text 6"/>
          <p:cNvSpPr/>
          <p:nvPr/>
        </p:nvSpPr>
        <p:spPr>
          <a:xfrm>
            <a:off x="5973008" y="5430560"/>
            <a:ext cx="3421499" cy="2177415"/>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These low-resolution images were then upscaled to original dimensions using the ESRGAN (RRDB) model to restore high-frequency details and edge sharpness.</a:t>
            </a:r>
            <a:endParaRPr lang="en-US" sz="1750" dirty="0"/>
          </a:p>
        </p:txBody>
      </p:sp>
      <p:sp>
        <p:nvSpPr>
          <p:cNvPr id="12" name="Shape 7"/>
          <p:cNvSpPr/>
          <p:nvPr/>
        </p:nvSpPr>
        <p:spPr>
          <a:xfrm>
            <a:off x="9677995" y="4507944"/>
            <a:ext cx="510302" cy="510302"/>
          </a:xfrm>
          <a:prstGeom prst="roundRect">
            <a:avLst>
              <a:gd name="adj" fmla="val 18669"/>
            </a:avLst>
          </a:prstGeom>
          <a:solidFill>
            <a:srgbClr val="404040"/>
          </a:solidFill>
          <a:ln w="7620">
            <a:solidFill>
              <a:srgbClr val="595959"/>
            </a:solidFill>
            <a:prstDash val="solid"/>
          </a:ln>
        </p:spPr>
        <p:txBody>
          <a:bodyPr/>
          <a:lstStyle/>
          <a:p>
            <a:endParaRPr lang="tr-TR"/>
          </a:p>
        </p:txBody>
      </p:sp>
      <p:pic>
        <p:nvPicPr>
          <p:cNvPr id="13" name="Image 3" descr="preencoded.png"/>
          <p:cNvPicPr>
            <a:picLocks noChangeAspect="1"/>
          </p:cNvPicPr>
          <p:nvPr/>
        </p:nvPicPr>
        <p:blipFill>
          <a:blip r:embed="rId6"/>
          <a:stretch>
            <a:fillRect/>
          </a:stretch>
        </p:blipFill>
        <p:spPr>
          <a:xfrm>
            <a:off x="9763065" y="4550450"/>
            <a:ext cx="340162" cy="425291"/>
          </a:xfrm>
          <a:prstGeom prst="rect">
            <a:avLst/>
          </a:prstGeom>
        </p:spPr>
      </p:pic>
      <p:sp>
        <p:nvSpPr>
          <p:cNvPr id="14" name="Text 8"/>
          <p:cNvSpPr/>
          <p:nvPr/>
        </p:nvSpPr>
        <p:spPr>
          <a:xfrm>
            <a:off x="10415111" y="458581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8F8F8F"/>
                </a:solidFill>
                <a:latin typeface="Mona Sans Semi Bold" pitchFamily="34" charset="0"/>
                <a:ea typeface="Mona Sans Semi Bold" pitchFamily="34" charset="-122"/>
                <a:cs typeface="Mona Sans Semi Bold" pitchFamily="34" charset="-120"/>
              </a:rPr>
              <a:t>YOLOv8n Training</a:t>
            </a:r>
            <a:endParaRPr lang="en-US" sz="2200" dirty="0"/>
          </a:p>
        </p:txBody>
      </p:sp>
      <p:sp>
        <p:nvSpPr>
          <p:cNvPr id="15" name="Text 9"/>
          <p:cNvSpPr/>
          <p:nvPr/>
        </p:nvSpPr>
        <p:spPr>
          <a:xfrm>
            <a:off x="10415111" y="5076230"/>
            <a:ext cx="3421499" cy="2177415"/>
          </a:xfrm>
          <a:prstGeom prst="rect">
            <a:avLst/>
          </a:prstGeom>
          <a:noFill/>
          <a:ln/>
        </p:spPr>
        <p:txBody>
          <a:bodyPr wrap="square" lIns="0" tIns="0" rIns="0" bIns="0" rtlCol="0" anchor="t"/>
          <a:lstStyle/>
          <a:p>
            <a:pPr marL="0" indent="0" algn="l">
              <a:lnSpc>
                <a:spcPts val="2850"/>
              </a:lnSpc>
              <a:buNone/>
            </a:pPr>
            <a:r>
              <a:rPr lang="en-US" sz="1750" dirty="0">
                <a:solidFill>
                  <a:srgbClr val="8F8F8F"/>
                </a:solidFill>
                <a:latin typeface="Funnel Sans" pitchFamily="34" charset="0"/>
                <a:ea typeface="Funnel Sans" pitchFamily="34" charset="-122"/>
                <a:cs typeface="Funnel Sans" pitchFamily="34" charset="-120"/>
              </a:rPr>
              <a:t>Two YOLOv8n detectors were trained on downsampled and SR-enhanced sets using identical hyperparameters and annotations. Data augmentation was consistently applied.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176963" y="679371"/>
            <a:ext cx="7762875" cy="1233011"/>
          </a:xfrm>
          <a:prstGeom prst="rect">
            <a:avLst/>
          </a:prstGeom>
          <a:noFill/>
          <a:ln/>
        </p:spPr>
        <p:txBody>
          <a:bodyPr wrap="square" lIns="0" tIns="0" rIns="0" bIns="0" rtlCol="0" anchor="t"/>
          <a:lstStyle/>
          <a:p>
            <a:pPr marL="0" indent="0" algn="l">
              <a:lnSpc>
                <a:spcPts val="4850"/>
              </a:lnSpc>
              <a:buNone/>
            </a:pPr>
            <a:r>
              <a:rPr lang="en-US" sz="3850" dirty="0">
                <a:solidFill>
                  <a:srgbClr val="DDDDDD"/>
                </a:solidFill>
                <a:latin typeface="Mona Sans Semi Bold" pitchFamily="34" charset="0"/>
                <a:ea typeface="Mona Sans Semi Bold" pitchFamily="34" charset="-122"/>
                <a:cs typeface="Mona Sans Semi Bold" pitchFamily="34" charset="-120"/>
              </a:rPr>
              <a:t>Stage 3: Oriented Object Detection</a:t>
            </a:r>
            <a:endParaRPr lang="en-US" sz="3850" dirty="0"/>
          </a:p>
        </p:txBody>
      </p:sp>
      <p:sp>
        <p:nvSpPr>
          <p:cNvPr id="4" name="Shape 1"/>
          <p:cNvSpPr/>
          <p:nvPr/>
        </p:nvSpPr>
        <p:spPr>
          <a:xfrm>
            <a:off x="6176963" y="2208252"/>
            <a:ext cx="3782854" cy="3361373"/>
          </a:xfrm>
          <a:prstGeom prst="roundRect">
            <a:avLst>
              <a:gd name="adj" fmla="val 2465"/>
            </a:avLst>
          </a:prstGeom>
          <a:solidFill>
            <a:srgbClr val="404040"/>
          </a:solidFill>
          <a:ln w="7620">
            <a:solidFill>
              <a:srgbClr val="595959"/>
            </a:solidFill>
            <a:prstDash val="solid"/>
          </a:ln>
        </p:spPr>
        <p:txBody>
          <a:bodyPr/>
          <a:lstStyle/>
          <a:p>
            <a:endParaRPr lang="tr-TR"/>
          </a:p>
        </p:txBody>
      </p:sp>
      <p:sp>
        <p:nvSpPr>
          <p:cNvPr id="5" name="Text 2"/>
          <p:cNvSpPr/>
          <p:nvPr/>
        </p:nvSpPr>
        <p:spPr>
          <a:xfrm>
            <a:off x="6381869" y="2413159"/>
            <a:ext cx="3373041" cy="616268"/>
          </a:xfrm>
          <a:prstGeom prst="rect">
            <a:avLst/>
          </a:prstGeom>
          <a:noFill/>
          <a:ln/>
        </p:spPr>
        <p:txBody>
          <a:bodyPr wrap="square" lIns="0" tIns="0" rIns="0" bIns="0" rtlCol="0" anchor="t"/>
          <a:lstStyle/>
          <a:p>
            <a:pPr marL="0" indent="0" algn="l">
              <a:lnSpc>
                <a:spcPts val="2400"/>
              </a:lnSpc>
              <a:buNone/>
            </a:pPr>
            <a:r>
              <a:rPr lang="en-US" sz="1900" dirty="0">
                <a:solidFill>
                  <a:srgbClr val="FFFFFF"/>
                </a:solidFill>
                <a:latin typeface="Mona Sans Semi Bold" pitchFamily="34" charset="0"/>
                <a:ea typeface="Mona Sans Semi Bold" pitchFamily="34" charset="-122"/>
                <a:cs typeface="Mona Sans Semi Bold" pitchFamily="34" charset="-120"/>
              </a:rPr>
              <a:t>Rotation-Aware Preprocessing</a:t>
            </a:r>
            <a:endParaRPr lang="en-US" sz="1900" dirty="0"/>
          </a:p>
        </p:txBody>
      </p:sp>
      <p:sp>
        <p:nvSpPr>
          <p:cNvPr id="6" name="Text 3"/>
          <p:cNvSpPr/>
          <p:nvPr/>
        </p:nvSpPr>
        <p:spPr>
          <a:xfrm>
            <a:off x="6381869" y="3147774"/>
            <a:ext cx="3373041" cy="1893808"/>
          </a:xfrm>
          <a:prstGeom prst="rect">
            <a:avLst/>
          </a:prstGeom>
          <a:noFill/>
          <a:ln/>
        </p:spPr>
        <p:txBody>
          <a:bodyPr wrap="square" lIns="0" tIns="0" rIns="0" bIns="0" rtlCol="0" anchor="t"/>
          <a:lstStyle/>
          <a:p>
            <a:pPr marL="0" indent="0" algn="l">
              <a:lnSpc>
                <a:spcPts val="2450"/>
              </a:lnSpc>
              <a:buNone/>
            </a:pPr>
            <a:r>
              <a:rPr lang="en-US" sz="1550" dirty="0">
                <a:solidFill>
                  <a:srgbClr val="FFFFFF"/>
                </a:solidFill>
                <a:latin typeface="Funnel Sans" pitchFamily="34" charset="0"/>
                <a:ea typeface="Funnel Sans" pitchFamily="34" charset="-122"/>
                <a:cs typeface="Funnel Sans" pitchFamily="34" charset="-120"/>
              </a:rPr>
              <a:t>XML annotations were parsed to extract polygonal OBB coordinates and converted to YOLOv8-OBB format. A stratified validation set was manually created to preserve class balance.</a:t>
            </a:r>
            <a:endParaRPr lang="en-US" sz="1550" dirty="0"/>
          </a:p>
        </p:txBody>
      </p:sp>
      <p:sp>
        <p:nvSpPr>
          <p:cNvPr id="7" name="Shape 4"/>
          <p:cNvSpPr/>
          <p:nvPr/>
        </p:nvSpPr>
        <p:spPr>
          <a:xfrm>
            <a:off x="10157103" y="2208252"/>
            <a:ext cx="3782854" cy="3361373"/>
          </a:xfrm>
          <a:prstGeom prst="roundRect">
            <a:avLst>
              <a:gd name="adj" fmla="val 2465"/>
            </a:avLst>
          </a:prstGeom>
          <a:solidFill>
            <a:srgbClr val="404040"/>
          </a:solidFill>
          <a:ln w="7620">
            <a:solidFill>
              <a:srgbClr val="595959"/>
            </a:solidFill>
            <a:prstDash val="solid"/>
          </a:ln>
        </p:spPr>
        <p:txBody>
          <a:bodyPr/>
          <a:lstStyle/>
          <a:p>
            <a:endParaRPr lang="tr-TR"/>
          </a:p>
        </p:txBody>
      </p:sp>
      <p:sp>
        <p:nvSpPr>
          <p:cNvPr id="8" name="Text 5"/>
          <p:cNvSpPr/>
          <p:nvPr/>
        </p:nvSpPr>
        <p:spPr>
          <a:xfrm>
            <a:off x="10362009" y="2413159"/>
            <a:ext cx="2803684" cy="308134"/>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Mona Sans Semi Bold" pitchFamily="34" charset="0"/>
                <a:ea typeface="Mona Sans Semi Bold" pitchFamily="34" charset="-122"/>
                <a:cs typeface="Mona Sans Semi Bold" pitchFamily="34" charset="-120"/>
              </a:rPr>
              <a:t>Resolution Consistency</a:t>
            </a:r>
            <a:endParaRPr lang="en-US" sz="1900" dirty="0"/>
          </a:p>
        </p:txBody>
      </p:sp>
      <p:sp>
        <p:nvSpPr>
          <p:cNvPr id="9" name="Text 6"/>
          <p:cNvSpPr/>
          <p:nvPr/>
        </p:nvSpPr>
        <p:spPr>
          <a:xfrm>
            <a:off x="10362009" y="2839641"/>
            <a:ext cx="3373041" cy="2525078"/>
          </a:xfrm>
          <a:prstGeom prst="rect">
            <a:avLst/>
          </a:prstGeom>
          <a:noFill/>
          <a:ln/>
        </p:spPr>
        <p:txBody>
          <a:bodyPr wrap="square" lIns="0" tIns="0" rIns="0" bIns="0" rtlCol="0" anchor="t"/>
          <a:lstStyle/>
          <a:p>
            <a:pPr marL="0" indent="0" algn="l">
              <a:lnSpc>
                <a:spcPts val="2450"/>
              </a:lnSpc>
              <a:buNone/>
            </a:pPr>
            <a:r>
              <a:rPr lang="en-US" sz="1550" dirty="0">
                <a:solidFill>
                  <a:srgbClr val="FFFFFF"/>
                </a:solidFill>
                <a:latin typeface="Funnel Sans" pitchFamily="34" charset="0"/>
                <a:ea typeface="Funnel Sans" pitchFamily="34" charset="-122"/>
                <a:cs typeface="Funnel Sans" pitchFamily="34" charset="-120"/>
              </a:rPr>
              <a:t>The dataset was curated to include images that are natively </a:t>
            </a:r>
            <a:r>
              <a:rPr lang="en-US" sz="1550" b="1" dirty="0">
                <a:solidFill>
                  <a:srgbClr val="FFFFFF"/>
                </a:solidFill>
                <a:latin typeface="Funnel Sans" pitchFamily="34" charset="0"/>
                <a:ea typeface="Funnel Sans" pitchFamily="34" charset="-122"/>
                <a:cs typeface="Funnel Sans" pitchFamily="34" charset="-120"/>
              </a:rPr>
              <a:t>800 × 800 px</a:t>
            </a:r>
            <a:r>
              <a:rPr lang="en-US" sz="1550" dirty="0">
                <a:solidFill>
                  <a:srgbClr val="FFFFFF"/>
                </a:solidFill>
                <a:latin typeface="Funnel Sans" pitchFamily="34" charset="0"/>
                <a:ea typeface="Funnel Sans" pitchFamily="34" charset="-122"/>
                <a:cs typeface="Funnel Sans" pitchFamily="34" charset="-120"/>
              </a:rPr>
              <a:t>, so every sample enters the pipeline at a single, uncompromised resolution. Standard Ultralytics augmentations -flips, rotations, color jitter- enhanced diversity while keeping the image size intact.</a:t>
            </a:r>
            <a:endParaRPr lang="en-US" sz="1550" dirty="0"/>
          </a:p>
        </p:txBody>
      </p:sp>
      <p:sp>
        <p:nvSpPr>
          <p:cNvPr id="10" name="Shape 7"/>
          <p:cNvSpPr/>
          <p:nvPr/>
        </p:nvSpPr>
        <p:spPr>
          <a:xfrm>
            <a:off x="6176963" y="5766911"/>
            <a:ext cx="7762875" cy="1783199"/>
          </a:xfrm>
          <a:prstGeom prst="roundRect">
            <a:avLst>
              <a:gd name="adj" fmla="val 4647"/>
            </a:avLst>
          </a:prstGeom>
          <a:solidFill>
            <a:srgbClr val="404040"/>
          </a:solidFill>
          <a:ln w="7620">
            <a:solidFill>
              <a:srgbClr val="595959"/>
            </a:solidFill>
            <a:prstDash val="solid"/>
          </a:ln>
        </p:spPr>
        <p:txBody>
          <a:bodyPr/>
          <a:lstStyle/>
          <a:p>
            <a:endParaRPr lang="tr-TR"/>
          </a:p>
        </p:txBody>
      </p:sp>
      <p:sp>
        <p:nvSpPr>
          <p:cNvPr id="11" name="Text 8"/>
          <p:cNvSpPr/>
          <p:nvPr/>
        </p:nvSpPr>
        <p:spPr>
          <a:xfrm>
            <a:off x="6381869" y="5971818"/>
            <a:ext cx="2820710" cy="308134"/>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Mona Sans Semi Bold" pitchFamily="34" charset="0"/>
                <a:ea typeface="Mona Sans Semi Bold" pitchFamily="34" charset="-122"/>
                <a:cs typeface="Mona Sans Semi Bold" pitchFamily="34" charset="-120"/>
              </a:rPr>
              <a:t>SR-Enhanced Workflow</a:t>
            </a:r>
            <a:endParaRPr lang="en-US" sz="1900" dirty="0"/>
          </a:p>
        </p:txBody>
      </p:sp>
      <p:sp>
        <p:nvSpPr>
          <p:cNvPr id="12" name="Text 9"/>
          <p:cNvSpPr/>
          <p:nvPr/>
        </p:nvSpPr>
        <p:spPr>
          <a:xfrm>
            <a:off x="6381869" y="6398300"/>
            <a:ext cx="7353062" cy="946904"/>
          </a:xfrm>
          <a:prstGeom prst="rect">
            <a:avLst/>
          </a:prstGeom>
          <a:noFill/>
          <a:ln/>
        </p:spPr>
        <p:txBody>
          <a:bodyPr wrap="square" lIns="0" tIns="0" rIns="0" bIns="0" rtlCol="0" anchor="t"/>
          <a:lstStyle/>
          <a:p>
            <a:pPr marL="0" indent="0" algn="l">
              <a:lnSpc>
                <a:spcPts val="2450"/>
              </a:lnSpc>
              <a:buNone/>
            </a:pPr>
            <a:r>
              <a:rPr lang="en-US" sz="1550" dirty="0">
                <a:solidFill>
                  <a:srgbClr val="FFFFFF"/>
                </a:solidFill>
                <a:latin typeface="Funnel Sans" pitchFamily="34" charset="0"/>
                <a:ea typeface="Funnel Sans" pitchFamily="34" charset="-122"/>
                <a:cs typeface="Funnel Sans" pitchFamily="34" charset="-120"/>
              </a:rPr>
              <a:t>Images were downsampled, then upscaled x4 using ESRGAN (RRDB) for the SR-enhanced pipeline. Both original and SR-enhanced inputs were processed identically for consistent comparison.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1640" y="585073"/>
            <a:ext cx="8202097" cy="662226"/>
          </a:xfrm>
          <a:prstGeom prst="rect">
            <a:avLst/>
          </a:prstGeom>
          <a:noFill/>
          <a:ln/>
        </p:spPr>
        <p:txBody>
          <a:bodyPr wrap="none" lIns="0" tIns="0" rIns="0" bIns="0" rtlCol="0" anchor="t"/>
          <a:lstStyle/>
          <a:p>
            <a:pPr marL="0" indent="0" algn="l">
              <a:lnSpc>
                <a:spcPts val="5200"/>
              </a:lnSpc>
              <a:buNone/>
            </a:pPr>
            <a:r>
              <a:rPr lang="en-US" sz="4150" dirty="0">
                <a:solidFill>
                  <a:srgbClr val="DDDDDD"/>
                </a:solidFill>
                <a:latin typeface="Mona Sans Semi Bold" pitchFamily="34" charset="0"/>
                <a:ea typeface="Mona Sans Semi Bold" pitchFamily="34" charset="-122"/>
                <a:cs typeface="Mona Sans Semi Bold" pitchFamily="34" charset="-120"/>
              </a:rPr>
              <a:t>Experimental Settings and Data</a:t>
            </a:r>
            <a:endParaRPr lang="en-US" sz="4150" dirty="0"/>
          </a:p>
        </p:txBody>
      </p:sp>
      <p:sp>
        <p:nvSpPr>
          <p:cNvPr id="3" name="Text 1"/>
          <p:cNvSpPr/>
          <p:nvPr/>
        </p:nvSpPr>
        <p:spPr>
          <a:xfrm>
            <a:off x="741640" y="1671042"/>
            <a:ext cx="3955018" cy="662226"/>
          </a:xfrm>
          <a:prstGeom prst="rect">
            <a:avLst/>
          </a:prstGeom>
          <a:noFill/>
          <a:ln/>
        </p:spPr>
        <p:txBody>
          <a:bodyPr wrap="square" lIns="0" tIns="0" rIns="0" bIns="0" rtlCol="0" anchor="t"/>
          <a:lstStyle/>
          <a:p>
            <a:pPr marL="0" indent="0" algn="r">
              <a:lnSpc>
                <a:spcPts val="2600"/>
              </a:lnSpc>
              <a:buNone/>
            </a:pPr>
            <a:r>
              <a:rPr lang="en-US" sz="2050" dirty="0">
                <a:solidFill>
                  <a:srgbClr val="8F8F8F"/>
                </a:solidFill>
                <a:latin typeface="Mona Sans Semi Bold" pitchFamily="34" charset="0"/>
                <a:ea typeface="Mona Sans Semi Bold" pitchFamily="34" charset="-122"/>
                <a:cs typeface="Mona Sans Semi Bold" pitchFamily="34" charset="-120"/>
              </a:rPr>
              <a:t>Military Aircraft Recognition Dataset</a:t>
            </a:r>
            <a:endParaRPr lang="en-US" sz="2050" dirty="0"/>
          </a:p>
        </p:txBody>
      </p:sp>
      <p:sp>
        <p:nvSpPr>
          <p:cNvPr id="4" name="Text 2"/>
          <p:cNvSpPr/>
          <p:nvPr/>
        </p:nvSpPr>
        <p:spPr>
          <a:xfrm>
            <a:off x="741640" y="2460308"/>
            <a:ext cx="3955018" cy="1695450"/>
          </a:xfrm>
          <a:prstGeom prst="rect">
            <a:avLst/>
          </a:prstGeom>
          <a:noFill/>
          <a:ln/>
        </p:spPr>
        <p:txBody>
          <a:bodyPr wrap="square" lIns="0" tIns="0" rIns="0" bIns="0" rtlCol="0" anchor="t"/>
          <a:lstStyle/>
          <a:p>
            <a:pPr marL="0" indent="0" algn="r">
              <a:lnSpc>
                <a:spcPts val="2650"/>
              </a:lnSpc>
              <a:buNone/>
            </a:pPr>
            <a:r>
              <a:rPr lang="en-US" sz="1650" dirty="0">
                <a:solidFill>
                  <a:srgbClr val="8F8F8F"/>
                </a:solidFill>
                <a:latin typeface="Funnel Sans" pitchFamily="34" charset="0"/>
                <a:ea typeface="Funnel Sans" pitchFamily="34" charset="-122"/>
                <a:cs typeface="Funnel Sans" pitchFamily="34" charset="-120"/>
              </a:rPr>
              <a:t>Contains 3,842 aerial images and over 22,000 annotated aircraft instances across 20 classes, with both horizontal and oriented bounding boxes. Most images are 800x800 pixels.</a:t>
            </a:r>
            <a:endParaRPr lang="en-US" sz="1650" dirty="0"/>
          </a:p>
        </p:txBody>
      </p:sp>
      <p:pic>
        <p:nvPicPr>
          <p:cNvPr id="5" name="Image 0" descr="preencoded.png"/>
          <p:cNvPicPr>
            <a:picLocks noChangeAspect="1"/>
          </p:cNvPicPr>
          <p:nvPr/>
        </p:nvPicPr>
        <p:blipFill>
          <a:blip r:embed="rId3"/>
          <a:stretch>
            <a:fillRect/>
          </a:stretch>
        </p:blipFill>
        <p:spPr>
          <a:xfrm>
            <a:off x="5014436" y="2356961"/>
            <a:ext cx="4601408" cy="4601408"/>
          </a:xfrm>
          <a:prstGeom prst="rect">
            <a:avLst/>
          </a:prstGeom>
        </p:spPr>
      </p:pic>
      <p:pic>
        <p:nvPicPr>
          <p:cNvPr id="6" name="Image 1" descr="preencoded.png"/>
          <p:cNvPicPr>
            <a:picLocks noChangeAspect="1"/>
          </p:cNvPicPr>
          <p:nvPr/>
        </p:nvPicPr>
        <p:blipFill>
          <a:blip r:embed="rId4"/>
          <a:stretch>
            <a:fillRect/>
          </a:stretch>
        </p:blipFill>
        <p:spPr>
          <a:xfrm>
            <a:off x="6017716" y="3320594"/>
            <a:ext cx="317063" cy="396240"/>
          </a:xfrm>
          <a:prstGeom prst="rect">
            <a:avLst/>
          </a:prstGeom>
        </p:spPr>
      </p:pic>
      <p:sp>
        <p:nvSpPr>
          <p:cNvPr id="7" name="Text 3"/>
          <p:cNvSpPr/>
          <p:nvPr/>
        </p:nvSpPr>
        <p:spPr>
          <a:xfrm>
            <a:off x="9933623" y="1836539"/>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8F8F8F"/>
                </a:solidFill>
                <a:latin typeface="Mona Sans Semi Bold" pitchFamily="34" charset="0"/>
                <a:ea typeface="Mona Sans Semi Bold" pitchFamily="34" charset="-122"/>
                <a:cs typeface="Mona Sans Semi Bold" pitchFamily="34" charset="-120"/>
              </a:rPr>
              <a:t>Data Analysis</a:t>
            </a:r>
            <a:endParaRPr lang="en-US" sz="2050" dirty="0"/>
          </a:p>
        </p:txBody>
      </p:sp>
      <p:sp>
        <p:nvSpPr>
          <p:cNvPr id="8" name="Text 4"/>
          <p:cNvSpPr/>
          <p:nvPr/>
        </p:nvSpPr>
        <p:spPr>
          <a:xfrm>
            <a:off x="9933623" y="2294692"/>
            <a:ext cx="3955137" cy="1695450"/>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Funnel Sans" pitchFamily="34" charset="0"/>
                <a:ea typeface="Funnel Sans" pitchFamily="34" charset="-122"/>
                <a:cs typeface="Funnel Sans" pitchFamily="34" charset="-120"/>
              </a:rPr>
              <a:t>Exploratory data analysis revealed variations in class distribution and object sizes. Certain classes (e.g., A2, A14, A16) are more common, and most bounding boxes fall between 80-160 pixels.</a:t>
            </a:r>
            <a:endParaRPr lang="en-US" sz="1650" dirty="0"/>
          </a:p>
        </p:txBody>
      </p:sp>
      <p:pic>
        <p:nvPicPr>
          <p:cNvPr id="9" name="Image 2" descr="preencoded.png"/>
          <p:cNvPicPr>
            <a:picLocks noChangeAspect="1"/>
          </p:cNvPicPr>
          <p:nvPr/>
        </p:nvPicPr>
        <p:blipFill>
          <a:blip r:embed="rId5"/>
          <a:stretch>
            <a:fillRect/>
          </a:stretch>
        </p:blipFill>
        <p:spPr>
          <a:xfrm>
            <a:off x="5014436" y="2356961"/>
            <a:ext cx="4601408" cy="4601408"/>
          </a:xfrm>
          <a:prstGeom prst="rect">
            <a:avLst/>
          </a:prstGeom>
        </p:spPr>
      </p:pic>
      <p:pic>
        <p:nvPicPr>
          <p:cNvPr id="10" name="Image 3" descr="preencoded.png"/>
          <p:cNvPicPr>
            <a:picLocks noChangeAspect="1"/>
          </p:cNvPicPr>
          <p:nvPr/>
        </p:nvPicPr>
        <p:blipFill>
          <a:blip r:embed="rId6"/>
          <a:stretch>
            <a:fillRect/>
          </a:stretch>
        </p:blipFill>
        <p:spPr>
          <a:xfrm>
            <a:off x="8295382" y="3320594"/>
            <a:ext cx="317063" cy="396240"/>
          </a:xfrm>
          <a:prstGeom prst="rect">
            <a:avLst/>
          </a:prstGeom>
        </p:spPr>
      </p:pic>
      <p:sp>
        <p:nvSpPr>
          <p:cNvPr id="11" name="Text 5"/>
          <p:cNvSpPr/>
          <p:nvPr/>
        </p:nvSpPr>
        <p:spPr>
          <a:xfrm>
            <a:off x="9933623" y="5151715"/>
            <a:ext cx="2648903" cy="331113"/>
          </a:xfrm>
          <a:prstGeom prst="rect">
            <a:avLst/>
          </a:prstGeom>
          <a:noFill/>
          <a:ln/>
        </p:spPr>
        <p:txBody>
          <a:bodyPr wrap="none" lIns="0" tIns="0" rIns="0" bIns="0" rtlCol="0" anchor="t"/>
          <a:lstStyle/>
          <a:p>
            <a:pPr marL="0" indent="0" algn="l">
              <a:lnSpc>
                <a:spcPts val="2600"/>
              </a:lnSpc>
              <a:buNone/>
            </a:pPr>
            <a:r>
              <a:rPr lang="en-US" sz="2050" dirty="0">
                <a:solidFill>
                  <a:srgbClr val="8F8F8F"/>
                </a:solidFill>
                <a:latin typeface="Mona Sans Semi Bold" pitchFamily="34" charset="0"/>
                <a:ea typeface="Mona Sans Semi Bold" pitchFamily="34" charset="-122"/>
                <a:cs typeface="Mona Sans Semi Bold" pitchFamily="34" charset="-120"/>
              </a:rPr>
              <a:t>Environment</a:t>
            </a:r>
            <a:endParaRPr lang="en-US" sz="2050" dirty="0"/>
          </a:p>
        </p:txBody>
      </p:sp>
      <p:sp>
        <p:nvSpPr>
          <p:cNvPr id="12" name="Text 6"/>
          <p:cNvSpPr/>
          <p:nvPr/>
        </p:nvSpPr>
        <p:spPr>
          <a:xfrm>
            <a:off x="9933623" y="5609868"/>
            <a:ext cx="3955137" cy="1356360"/>
          </a:xfrm>
          <a:prstGeom prst="rect">
            <a:avLst/>
          </a:prstGeom>
          <a:noFill/>
          <a:ln/>
        </p:spPr>
        <p:txBody>
          <a:bodyPr wrap="square" lIns="0" tIns="0" rIns="0" bIns="0" rtlCol="0" anchor="t"/>
          <a:lstStyle/>
          <a:p>
            <a:pPr marL="0" indent="0" algn="l">
              <a:lnSpc>
                <a:spcPts val="2650"/>
              </a:lnSpc>
              <a:buNone/>
            </a:pPr>
            <a:r>
              <a:rPr lang="en-US" sz="1650" dirty="0">
                <a:solidFill>
                  <a:srgbClr val="8F8F8F"/>
                </a:solidFill>
                <a:latin typeface="Funnel Sans" pitchFamily="34" charset="0"/>
                <a:ea typeface="Funnel Sans" pitchFamily="34" charset="-122"/>
                <a:cs typeface="Funnel Sans" pitchFamily="34" charset="-120"/>
              </a:rPr>
              <a:t>All implementations were developed using PyTorch and OpenCV, leveraging GPU acceleration for efficient training and inference.</a:t>
            </a:r>
            <a:endParaRPr lang="en-US" sz="1650" dirty="0"/>
          </a:p>
        </p:txBody>
      </p:sp>
      <p:pic>
        <p:nvPicPr>
          <p:cNvPr id="13" name="Image 4" descr="preencoded.png"/>
          <p:cNvPicPr>
            <a:picLocks noChangeAspect="1"/>
          </p:cNvPicPr>
          <p:nvPr/>
        </p:nvPicPr>
        <p:blipFill>
          <a:blip r:embed="rId7"/>
          <a:stretch>
            <a:fillRect/>
          </a:stretch>
        </p:blipFill>
        <p:spPr>
          <a:xfrm>
            <a:off x="5014436" y="2356961"/>
            <a:ext cx="4601408" cy="4601408"/>
          </a:xfrm>
          <a:prstGeom prst="rect">
            <a:avLst/>
          </a:prstGeom>
        </p:spPr>
      </p:pic>
      <p:pic>
        <p:nvPicPr>
          <p:cNvPr id="14" name="Image 5" descr="preencoded.png"/>
          <p:cNvPicPr>
            <a:picLocks noChangeAspect="1"/>
          </p:cNvPicPr>
          <p:nvPr/>
        </p:nvPicPr>
        <p:blipFill>
          <a:blip r:embed="rId8"/>
          <a:stretch>
            <a:fillRect/>
          </a:stretch>
        </p:blipFill>
        <p:spPr>
          <a:xfrm>
            <a:off x="8295382" y="5598259"/>
            <a:ext cx="317063" cy="396240"/>
          </a:xfrm>
          <a:prstGeom prst="rect">
            <a:avLst/>
          </a:prstGeom>
        </p:spPr>
      </p:pic>
      <p:sp>
        <p:nvSpPr>
          <p:cNvPr id="15" name="Text 7"/>
          <p:cNvSpPr/>
          <p:nvPr/>
        </p:nvSpPr>
        <p:spPr>
          <a:xfrm>
            <a:off x="2047756" y="4473535"/>
            <a:ext cx="2648903" cy="331113"/>
          </a:xfrm>
          <a:prstGeom prst="rect">
            <a:avLst/>
          </a:prstGeom>
          <a:noFill/>
          <a:ln/>
        </p:spPr>
        <p:txBody>
          <a:bodyPr wrap="none" lIns="0" tIns="0" rIns="0" bIns="0" rtlCol="0" anchor="t"/>
          <a:lstStyle/>
          <a:p>
            <a:pPr marL="0" indent="0" algn="r">
              <a:lnSpc>
                <a:spcPts val="2600"/>
              </a:lnSpc>
              <a:buNone/>
            </a:pPr>
            <a:r>
              <a:rPr lang="en-US" sz="2050" dirty="0">
                <a:solidFill>
                  <a:srgbClr val="8F8F8F"/>
                </a:solidFill>
                <a:latin typeface="Mona Sans Semi Bold" pitchFamily="34" charset="0"/>
                <a:ea typeface="Mona Sans Semi Bold" pitchFamily="34" charset="-122"/>
                <a:cs typeface="Mona Sans Semi Bold" pitchFamily="34" charset="-120"/>
              </a:rPr>
              <a:t>Evaluation Strategy</a:t>
            </a:r>
            <a:endParaRPr lang="en-US" sz="2050" dirty="0"/>
          </a:p>
        </p:txBody>
      </p:sp>
      <p:sp>
        <p:nvSpPr>
          <p:cNvPr id="16" name="Text 8"/>
          <p:cNvSpPr/>
          <p:nvPr/>
        </p:nvSpPr>
        <p:spPr>
          <a:xfrm>
            <a:off x="741640" y="4931688"/>
            <a:ext cx="3955018" cy="2712720"/>
          </a:xfrm>
          <a:prstGeom prst="rect">
            <a:avLst/>
          </a:prstGeom>
          <a:noFill/>
          <a:ln/>
        </p:spPr>
        <p:txBody>
          <a:bodyPr wrap="square" lIns="0" tIns="0" rIns="0" bIns="0" rtlCol="0" anchor="t"/>
          <a:lstStyle/>
          <a:p>
            <a:pPr marL="0" indent="0" algn="r">
              <a:lnSpc>
                <a:spcPts val="2650"/>
              </a:lnSpc>
              <a:buNone/>
            </a:pPr>
            <a:r>
              <a:rPr lang="en-US" sz="1650" dirty="0">
                <a:solidFill>
                  <a:srgbClr val="8F8F8F"/>
                </a:solidFill>
                <a:latin typeface="Funnel Sans" pitchFamily="34" charset="0"/>
                <a:ea typeface="Funnel Sans" pitchFamily="34" charset="-122"/>
                <a:cs typeface="Funnel Sans" pitchFamily="34" charset="-120"/>
              </a:rPr>
              <a:t>Each stage was evaluated using task-specific metrics: accuracy, precision, recall, F1-score, confusion matrices for classification; mAP@0.5 and mAP@0.5:0.95 for object detection; and precision, recall, MSE of object counts, and exact match accuracy for oriented detection.</a:t>
            </a:r>
            <a:endParaRPr lang="en-US" sz="1650" dirty="0"/>
          </a:p>
        </p:txBody>
      </p:sp>
      <p:pic>
        <p:nvPicPr>
          <p:cNvPr id="17" name="Image 6" descr="preencoded.png"/>
          <p:cNvPicPr>
            <a:picLocks noChangeAspect="1"/>
          </p:cNvPicPr>
          <p:nvPr/>
        </p:nvPicPr>
        <p:blipFill>
          <a:blip r:embed="rId9"/>
          <a:stretch>
            <a:fillRect/>
          </a:stretch>
        </p:blipFill>
        <p:spPr>
          <a:xfrm>
            <a:off x="5014436" y="2356961"/>
            <a:ext cx="4601408" cy="4601408"/>
          </a:xfrm>
          <a:prstGeom prst="rect">
            <a:avLst/>
          </a:prstGeom>
        </p:spPr>
      </p:pic>
      <p:pic>
        <p:nvPicPr>
          <p:cNvPr id="18" name="Image 7" descr="preencoded.png"/>
          <p:cNvPicPr>
            <a:picLocks noChangeAspect="1"/>
          </p:cNvPicPr>
          <p:nvPr/>
        </p:nvPicPr>
        <p:blipFill>
          <a:blip r:embed="rId10"/>
          <a:stretch>
            <a:fillRect/>
          </a:stretch>
        </p:blipFill>
        <p:spPr>
          <a:xfrm>
            <a:off x="6017716" y="5598259"/>
            <a:ext cx="317063" cy="3962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7840"/>
          </a:xfrm>
          <a:prstGeom prst="rect">
            <a:avLst/>
          </a:prstGeom>
        </p:spPr>
      </p:pic>
      <p:sp>
        <p:nvSpPr>
          <p:cNvPr id="3" name="Text 0"/>
          <p:cNvSpPr/>
          <p:nvPr/>
        </p:nvSpPr>
        <p:spPr>
          <a:xfrm>
            <a:off x="691753" y="3014305"/>
            <a:ext cx="9777532" cy="617696"/>
          </a:xfrm>
          <a:prstGeom prst="rect">
            <a:avLst/>
          </a:prstGeom>
          <a:noFill/>
          <a:ln/>
        </p:spPr>
        <p:txBody>
          <a:bodyPr wrap="none" lIns="0" tIns="0" rIns="0" bIns="0" rtlCol="0" anchor="t"/>
          <a:lstStyle/>
          <a:p>
            <a:pPr marL="0" indent="0" algn="l">
              <a:lnSpc>
                <a:spcPts val="4850"/>
              </a:lnSpc>
              <a:buNone/>
            </a:pPr>
            <a:r>
              <a:rPr lang="en-US" sz="3850" dirty="0">
                <a:solidFill>
                  <a:srgbClr val="DDDDDD"/>
                </a:solidFill>
                <a:latin typeface="Mona Sans Semi Bold" pitchFamily="34" charset="0"/>
                <a:ea typeface="Mona Sans Semi Bold" pitchFamily="34" charset="-122"/>
                <a:cs typeface="Mona Sans Semi Bold" pitchFamily="34" charset="-120"/>
              </a:rPr>
              <a:t>Key Results: SR's Impact on Performance</a:t>
            </a:r>
            <a:endParaRPr lang="en-US" sz="3850" dirty="0"/>
          </a:p>
        </p:txBody>
      </p:sp>
      <p:sp>
        <p:nvSpPr>
          <p:cNvPr id="4" name="Shape 1"/>
          <p:cNvSpPr/>
          <p:nvPr/>
        </p:nvSpPr>
        <p:spPr>
          <a:xfrm>
            <a:off x="691753" y="3928467"/>
            <a:ext cx="13246894" cy="2591038"/>
          </a:xfrm>
          <a:prstGeom prst="roundRect">
            <a:avLst>
              <a:gd name="adj" fmla="val 3204"/>
            </a:avLst>
          </a:prstGeom>
          <a:noFill/>
          <a:ln w="7620">
            <a:solidFill>
              <a:srgbClr val="FFFFFF">
                <a:alpha val="24000"/>
              </a:srgbClr>
            </a:solidFill>
            <a:prstDash val="solid"/>
          </a:ln>
        </p:spPr>
        <p:txBody>
          <a:bodyPr/>
          <a:lstStyle/>
          <a:p>
            <a:endParaRPr lang="tr-TR"/>
          </a:p>
        </p:txBody>
      </p:sp>
      <p:sp>
        <p:nvSpPr>
          <p:cNvPr id="5" name="Shape 2"/>
          <p:cNvSpPr/>
          <p:nvPr/>
        </p:nvSpPr>
        <p:spPr>
          <a:xfrm>
            <a:off x="699373" y="3936087"/>
            <a:ext cx="13231654" cy="869871"/>
          </a:xfrm>
          <a:prstGeom prst="rect">
            <a:avLst/>
          </a:prstGeom>
          <a:solidFill>
            <a:srgbClr val="FFFFFF">
              <a:alpha val="4000"/>
            </a:srgbClr>
          </a:solidFill>
          <a:ln/>
        </p:spPr>
        <p:txBody>
          <a:bodyPr/>
          <a:lstStyle/>
          <a:p>
            <a:endParaRPr lang="tr-TR"/>
          </a:p>
        </p:txBody>
      </p:sp>
      <p:sp>
        <p:nvSpPr>
          <p:cNvPr id="6" name="Text 3"/>
          <p:cNvSpPr/>
          <p:nvPr/>
        </p:nvSpPr>
        <p:spPr>
          <a:xfrm>
            <a:off x="897017" y="4062293"/>
            <a:ext cx="2470785" cy="308729"/>
          </a:xfrm>
          <a:prstGeom prst="rect">
            <a:avLst/>
          </a:prstGeom>
          <a:noFill/>
          <a:ln/>
        </p:spPr>
        <p:txBody>
          <a:bodyPr wrap="none" lIns="0" tIns="0" rIns="0" bIns="0" rtlCol="0" anchor="t"/>
          <a:lstStyle/>
          <a:p>
            <a:pPr marL="0" indent="0" algn="l">
              <a:lnSpc>
                <a:spcPts val="2400"/>
              </a:lnSpc>
              <a:buNone/>
            </a:pPr>
            <a:r>
              <a:rPr lang="en-US" sz="1900" dirty="0">
                <a:solidFill>
                  <a:srgbClr val="DDDDDD"/>
                </a:solidFill>
                <a:latin typeface="Mona Sans Semi Bold" pitchFamily="34" charset="0"/>
                <a:ea typeface="Mona Sans Semi Bold" pitchFamily="34" charset="-122"/>
                <a:cs typeface="Mona Sans Semi Bold" pitchFamily="34" charset="-120"/>
              </a:rPr>
              <a:t>Stage</a:t>
            </a:r>
            <a:endParaRPr lang="en-US" sz="1900" dirty="0"/>
          </a:p>
        </p:txBody>
      </p:sp>
      <p:sp>
        <p:nvSpPr>
          <p:cNvPr id="7" name="Text 4"/>
          <p:cNvSpPr/>
          <p:nvPr/>
        </p:nvSpPr>
        <p:spPr>
          <a:xfrm>
            <a:off x="4208740" y="4062293"/>
            <a:ext cx="2470785" cy="308729"/>
          </a:xfrm>
          <a:prstGeom prst="rect">
            <a:avLst/>
          </a:prstGeom>
          <a:noFill/>
          <a:ln/>
        </p:spPr>
        <p:txBody>
          <a:bodyPr wrap="none" lIns="0" tIns="0" rIns="0" bIns="0" rtlCol="0" anchor="t"/>
          <a:lstStyle/>
          <a:p>
            <a:pPr marL="0" indent="0" algn="l">
              <a:lnSpc>
                <a:spcPts val="2400"/>
              </a:lnSpc>
              <a:buNone/>
            </a:pPr>
            <a:r>
              <a:rPr lang="en-US" sz="1900" dirty="0">
                <a:solidFill>
                  <a:srgbClr val="DDDDDD"/>
                </a:solidFill>
                <a:latin typeface="Mona Sans Semi Bold" pitchFamily="34" charset="0"/>
                <a:ea typeface="Mona Sans Semi Bold" pitchFamily="34" charset="-122"/>
                <a:cs typeface="Mona Sans Semi Bold" pitchFamily="34" charset="-120"/>
              </a:rPr>
              <a:t>Task</a:t>
            </a:r>
            <a:endParaRPr lang="en-US" sz="1900" dirty="0"/>
          </a:p>
        </p:txBody>
      </p:sp>
      <p:sp>
        <p:nvSpPr>
          <p:cNvPr id="8" name="Text 5"/>
          <p:cNvSpPr/>
          <p:nvPr/>
        </p:nvSpPr>
        <p:spPr>
          <a:xfrm>
            <a:off x="7516654" y="4062293"/>
            <a:ext cx="2563773" cy="308729"/>
          </a:xfrm>
          <a:prstGeom prst="rect">
            <a:avLst/>
          </a:prstGeom>
          <a:noFill/>
          <a:ln/>
        </p:spPr>
        <p:txBody>
          <a:bodyPr wrap="none" lIns="0" tIns="0" rIns="0" bIns="0" rtlCol="0" anchor="t"/>
          <a:lstStyle/>
          <a:p>
            <a:pPr marL="0" indent="0" algn="l">
              <a:lnSpc>
                <a:spcPts val="2400"/>
              </a:lnSpc>
              <a:buNone/>
            </a:pPr>
            <a:r>
              <a:rPr lang="en-US" sz="1900" dirty="0">
                <a:solidFill>
                  <a:srgbClr val="DDDDDD"/>
                </a:solidFill>
                <a:latin typeface="Mona Sans Semi Bold" pitchFamily="34" charset="0"/>
                <a:ea typeface="Mona Sans Semi Bold" pitchFamily="34" charset="-122"/>
                <a:cs typeface="Mona Sans Semi Bold" pitchFamily="34" charset="-120"/>
              </a:rPr>
              <a:t>Original Performance</a:t>
            </a:r>
            <a:endParaRPr lang="en-US" sz="1900" dirty="0"/>
          </a:p>
        </p:txBody>
      </p:sp>
      <p:sp>
        <p:nvSpPr>
          <p:cNvPr id="9" name="Text 6"/>
          <p:cNvSpPr/>
          <p:nvPr/>
        </p:nvSpPr>
        <p:spPr>
          <a:xfrm>
            <a:off x="10824567" y="4062293"/>
            <a:ext cx="2908816" cy="617458"/>
          </a:xfrm>
          <a:prstGeom prst="rect">
            <a:avLst/>
          </a:prstGeom>
          <a:noFill/>
          <a:ln/>
        </p:spPr>
        <p:txBody>
          <a:bodyPr wrap="square" lIns="0" tIns="0" rIns="0" bIns="0" rtlCol="0" anchor="t"/>
          <a:lstStyle/>
          <a:p>
            <a:pPr marL="0" indent="0" algn="l">
              <a:lnSpc>
                <a:spcPts val="2400"/>
              </a:lnSpc>
              <a:buNone/>
            </a:pPr>
            <a:r>
              <a:rPr lang="en-US" sz="1900" dirty="0">
                <a:solidFill>
                  <a:srgbClr val="DDDDDD"/>
                </a:solidFill>
                <a:latin typeface="Mona Sans Semi Bold" pitchFamily="34" charset="0"/>
                <a:ea typeface="Mona Sans Semi Bold" pitchFamily="34" charset="-122"/>
                <a:cs typeface="Mona Sans Semi Bold" pitchFamily="34" charset="-120"/>
              </a:rPr>
              <a:t>SR-Enhanced Performance</a:t>
            </a:r>
            <a:endParaRPr lang="en-US" sz="1900" dirty="0"/>
          </a:p>
        </p:txBody>
      </p:sp>
      <p:sp>
        <p:nvSpPr>
          <p:cNvPr id="10" name="Shape 7"/>
          <p:cNvSpPr/>
          <p:nvPr/>
        </p:nvSpPr>
        <p:spPr>
          <a:xfrm>
            <a:off x="699373" y="4805958"/>
            <a:ext cx="13231654" cy="568643"/>
          </a:xfrm>
          <a:prstGeom prst="rect">
            <a:avLst/>
          </a:prstGeom>
          <a:solidFill>
            <a:srgbClr val="000000">
              <a:alpha val="4000"/>
            </a:srgbClr>
          </a:solidFill>
          <a:ln/>
        </p:spPr>
        <p:txBody>
          <a:bodyPr/>
          <a:lstStyle/>
          <a:p>
            <a:endParaRPr lang="tr-TR"/>
          </a:p>
        </p:txBody>
      </p:sp>
      <p:sp>
        <p:nvSpPr>
          <p:cNvPr id="11" name="Text 8"/>
          <p:cNvSpPr/>
          <p:nvPr/>
        </p:nvSpPr>
        <p:spPr>
          <a:xfrm>
            <a:off x="897017" y="4932164"/>
            <a:ext cx="290881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1</a:t>
            </a:r>
            <a:endParaRPr lang="en-US" sz="1550" dirty="0"/>
          </a:p>
        </p:txBody>
      </p:sp>
      <p:sp>
        <p:nvSpPr>
          <p:cNvPr id="12" name="Text 9"/>
          <p:cNvSpPr/>
          <p:nvPr/>
        </p:nvSpPr>
        <p:spPr>
          <a:xfrm>
            <a:off x="4208740" y="4932164"/>
            <a:ext cx="290500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Classification</a:t>
            </a:r>
            <a:endParaRPr lang="en-US" sz="1550" dirty="0"/>
          </a:p>
        </p:txBody>
      </p:sp>
      <p:sp>
        <p:nvSpPr>
          <p:cNvPr id="13" name="Text 10"/>
          <p:cNvSpPr/>
          <p:nvPr/>
        </p:nvSpPr>
        <p:spPr>
          <a:xfrm>
            <a:off x="7516654" y="4932164"/>
            <a:ext cx="290500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Accuracy: ~40%</a:t>
            </a:r>
            <a:endParaRPr lang="en-US" sz="1550" dirty="0"/>
          </a:p>
        </p:txBody>
      </p:sp>
      <p:sp>
        <p:nvSpPr>
          <p:cNvPr id="14" name="Text 11"/>
          <p:cNvSpPr/>
          <p:nvPr/>
        </p:nvSpPr>
        <p:spPr>
          <a:xfrm>
            <a:off x="10824567" y="4932164"/>
            <a:ext cx="290881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Accuracy: &gt;90%</a:t>
            </a:r>
            <a:endParaRPr lang="en-US" sz="1550" dirty="0"/>
          </a:p>
        </p:txBody>
      </p:sp>
      <p:sp>
        <p:nvSpPr>
          <p:cNvPr id="15" name="Shape 12"/>
          <p:cNvSpPr/>
          <p:nvPr/>
        </p:nvSpPr>
        <p:spPr>
          <a:xfrm>
            <a:off x="699373" y="5374600"/>
            <a:ext cx="13231654" cy="568643"/>
          </a:xfrm>
          <a:prstGeom prst="rect">
            <a:avLst/>
          </a:prstGeom>
          <a:solidFill>
            <a:srgbClr val="FFFFFF">
              <a:alpha val="4000"/>
            </a:srgbClr>
          </a:solidFill>
          <a:ln/>
        </p:spPr>
        <p:txBody>
          <a:bodyPr/>
          <a:lstStyle/>
          <a:p>
            <a:endParaRPr lang="tr-TR"/>
          </a:p>
        </p:txBody>
      </p:sp>
      <p:sp>
        <p:nvSpPr>
          <p:cNvPr id="16" name="Text 13"/>
          <p:cNvSpPr/>
          <p:nvPr/>
        </p:nvSpPr>
        <p:spPr>
          <a:xfrm>
            <a:off x="897017" y="5500807"/>
            <a:ext cx="290881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2</a:t>
            </a:r>
            <a:endParaRPr lang="en-US" sz="1550" dirty="0"/>
          </a:p>
        </p:txBody>
      </p:sp>
      <p:sp>
        <p:nvSpPr>
          <p:cNvPr id="17" name="Text 14"/>
          <p:cNvSpPr/>
          <p:nvPr/>
        </p:nvSpPr>
        <p:spPr>
          <a:xfrm>
            <a:off x="4208740" y="5500807"/>
            <a:ext cx="290500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Horizontal Detection</a:t>
            </a:r>
            <a:endParaRPr lang="en-US" sz="1550" dirty="0"/>
          </a:p>
        </p:txBody>
      </p:sp>
      <p:sp>
        <p:nvSpPr>
          <p:cNvPr id="18" name="Text 15"/>
          <p:cNvSpPr/>
          <p:nvPr/>
        </p:nvSpPr>
        <p:spPr>
          <a:xfrm>
            <a:off x="7516654" y="5500807"/>
            <a:ext cx="290500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mAP@0.5: 64%</a:t>
            </a:r>
            <a:endParaRPr lang="en-US" sz="1550" dirty="0"/>
          </a:p>
        </p:txBody>
      </p:sp>
      <p:sp>
        <p:nvSpPr>
          <p:cNvPr id="19" name="Text 16"/>
          <p:cNvSpPr/>
          <p:nvPr/>
        </p:nvSpPr>
        <p:spPr>
          <a:xfrm>
            <a:off x="10824567" y="5500807"/>
            <a:ext cx="290881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mAP@0.5: 96%</a:t>
            </a:r>
            <a:endParaRPr lang="en-US" sz="1550" dirty="0"/>
          </a:p>
        </p:txBody>
      </p:sp>
      <p:sp>
        <p:nvSpPr>
          <p:cNvPr id="20" name="Shape 17"/>
          <p:cNvSpPr/>
          <p:nvPr/>
        </p:nvSpPr>
        <p:spPr>
          <a:xfrm>
            <a:off x="699373" y="5943243"/>
            <a:ext cx="13231654" cy="568643"/>
          </a:xfrm>
          <a:prstGeom prst="rect">
            <a:avLst/>
          </a:prstGeom>
          <a:solidFill>
            <a:srgbClr val="000000">
              <a:alpha val="4000"/>
            </a:srgbClr>
          </a:solidFill>
          <a:ln/>
        </p:spPr>
        <p:txBody>
          <a:bodyPr/>
          <a:lstStyle/>
          <a:p>
            <a:endParaRPr lang="tr-TR"/>
          </a:p>
        </p:txBody>
      </p:sp>
      <p:sp>
        <p:nvSpPr>
          <p:cNvPr id="21" name="Text 18"/>
          <p:cNvSpPr/>
          <p:nvPr/>
        </p:nvSpPr>
        <p:spPr>
          <a:xfrm>
            <a:off x="897017" y="6069449"/>
            <a:ext cx="290881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3</a:t>
            </a:r>
            <a:endParaRPr lang="en-US" sz="1550" dirty="0"/>
          </a:p>
        </p:txBody>
      </p:sp>
      <p:sp>
        <p:nvSpPr>
          <p:cNvPr id="22" name="Text 19"/>
          <p:cNvSpPr/>
          <p:nvPr/>
        </p:nvSpPr>
        <p:spPr>
          <a:xfrm>
            <a:off x="4208740" y="6069449"/>
            <a:ext cx="290500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Oriented Detection</a:t>
            </a:r>
            <a:endParaRPr lang="en-US" sz="1550" dirty="0"/>
          </a:p>
        </p:txBody>
      </p:sp>
      <p:sp>
        <p:nvSpPr>
          <p:cNvPr id="23" name="Text 20"/>
          <p:cNvSpPr/>
          <p:nvPr/>
        </p:nvSpPr>
        <p:spPr>
          <a:xfrm>
            <a:off x="7516654" y="6069449"/>
            <a:ext cx="290500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Exact Match Accuracy: 34.15%</a:t>
            </a:r>
            <a:endParaRPr lang="en-US" sz="1550" dirty="0"/>
          </a:p>
        </p:txBody>
      </p:sp>
      <p:sp>
        <p:nvSpPr>
          <p:cNvPr id="24" name="Text 21"/>
          <p:cNvSpPr/>
          <p:nvPr/>
        </p:nvSpPr>
        <p:spPr>
          <a:xfrm>
            <a:off x="10824567" y="6069449"/>
            <a:ext cx="2908816" cy="316230"/>
          </a:xfrm>
          <a:prstGeom prst="rect">
            <a:avLst/>
          </a:prstGeom>
          <a:noFill/>
          <a:ln/>
        </p:spPr>
        <p:txBody>
          <a:bodyPr wrap="non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Exact Match Accuracy: 56.10%</a:t>
            </a:r>
            <a:endParaRPr lang="en-US" sz="1550" dirty="0"/>
          </a:p>
        </p:txBody>
      </p:sp>
      <p:sp>
        <p:nvSpPr>
          <p:cNvPr id="25" name="Text 22"/>
          <p:cNvSpPr/>
          <p:nvPr/>
        </p:nvSpPr>
        <p:spPr>
          <a:xfrm>
            <a:off x="691753" y="6741795"/>
            <a:ext cx="13246894" cy="948690"/>
          </a:xfrm>
          <a:prstGeom prst="rect">
            <a:avLst/>
          </a:prstGeom>
          <a:noFill/>
          <a:ln/>
        </p:spPr>
        <p:txBody>
          <a:bodyPr wrap="square" lIns="0" tIns="0" rIns="0" bIns="0" rtlCol="0" anchor="t"/>
          <a:lstStyle/>
          <a:p>
            <a:pPr marL="0" indent="0" algn="l">
              <a:lnSpc>
                <a:spcPts val="2450"/>
              </a:lnSpc>
              <a:buNone/>
            </a:pPr>
            <a:r>
              <a:rPr lang="en-US" sz="1550" dirty="0">
                <a:solidFill>
                  <a:srgbClr val="8F8F8F"/>
                </a:solidFill>
                <a:latin typeface="Funnel Sans" pitchFamily="34" charset="0"/>
                <a:ea typeface="Funnel Sans" pitchFamily="34" charset="-122"/>
                <a:cs typeface="Funnel Sans" pitchFamily="34" charset="-120"/>
              </a:rPr>
              <a:t>Super-Resolution consistently improved recognition accuracy across all three stages. For classification, SR significantly reduced inter-class confusion. In horizontal detection, SR-enhanced models achieved notably higher precision, recall, and mAP scores. For oriented detection, SR led to better localization and angular accuracy, with exact-match scores increasing and count MSE halved.</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643176" y="549473"/>
            <a:ext cx="5996345" cy="574238"/>
          </a:xfrm>
          <a:prstGeom prst="rect">
            <a:avLst/>
          </a:prstGeom>
          <a:noFill/>
          <a:ln/>
        </p:spPr>
        <p:txBody>
          <a:bodyPr wrap="none" lIns="0" tIns="0" rIns="0" bIns="0" rtlCol="0" anchor="t"/>
          <a:lstStyle/>
          <a:p>
            <a:pPr marL="0" indent="0" algn="l">
              <a:lnSpc>
                <a:spcPts val="4500"/>
              </a:lnSpc>
              <a:buNone/>
            </a:pPr>
            <a:r>
              <a:rPr lang="en-US" sz="3600" dirty="0">
                <a:solidFill>
                  <a:srgbClr val="DDDDDD"/>
                </a:solidFill>
                <a:latin typeface="Mona Sans Semi Bold" pitchFamily="34" charset="0"/>
                <a:ea typeface="Mona Sans Semi Bold" pitchFamily="34" charset="-122"/>
                <a:cs typeface="Mona Sans Semi Bold" pitchFamily="34" charset="-120"/>
              </a:rPr>
              <a:t>Discussion and Conclusion</a:t>
            </a:r>
            <a:endParaRPr lang="en-US" sz="3600" dirty="0"/>
          </a:p>
        </p:txBody>
      </p:sp>
      <p:pic>
        <p:nvPicPr>
          <p:cNvPr id="4" name="Image 1" descr="preencoded.png"/>
          <p:cNvPicPr>
            <a:picLocks noChangeAspect="1"/>
          </p:cNvPicPr>
          <p:nvPr/>
        </p:nvPicPr>
        <p:blipFill>
          <a:blip r:embed="rId4"/>
          <a:stretch>
            <a:fillRect/>
          </a:stretch>
        </p:blipFill>
        <p:spPr>
          <a:xfrm>
            <a:off x="643176" y="1431488"/>
            <a:ext cx="459343" cy="459343"/>
          </a:xfrm>
          <a:prstGeom prst="rect">
            <a:avLst/>
          </a:prstGeom>
        </p:spPr>
      </p:pic>
      <p:sp>
        <p:nvSpPr>
          <p:cNvPr id="5" name="Text 1"/>
          <p:cNvSpPr/>
          <p:nvPr/>
        </p:nvSpPr>
        <p:spPr>
          <a:xfrm>
            <a:off x="1286232" y="1508403"/>
            <a:ext cx="2813685" cy="287060"/>
          </a:xfrm>
          <a:prstGeom prst="rect">
            <a:avLst/>
          </a:prstGeom>
          <a:noFill/>
          <a:ln/>
        </p:spPr>
        <p:txBody>
          <a:bodyPr wrap="none" lIns="0" tIns="0" rIns="0" bIns="0" rtlCol="0" anchor="t"/>
          <a:lstStyle/>
          <a:p>
            <a:pPr marL="0" indent="0" algn="l">
              <a:lnSpc>
                <a:spcPts val="2250"/>
              </a:lnSpc>
              <a:buNone/>
            </a:pPr>
            <a:r>
              <a:rPr lang="en-US" sz="1800" dirty="0">
                <a:solidFill>
                  <a:srgbClr val="8F8F8F"/>
                </a:solidFill>
                <a:latin typeface="Mona Sans Semi Bold" pitchFamily="34" charset="0"/>
                <a:ea typeface="Mona Sans Semi Bold" pitchFamily="34" charset="-122"/>
                <a:cs typeface="Mona Sans Semi Bold" pitchFamily="34" charset="-120"/>
              </a:rPr>
              <a:t>Consistent Enhancement</a:t>
            </a:r>
            <a:endParaRPr lang="en-US" sz="1800" dirty="0"/>
          </a:p>
        </p:txBody>
      </p:sp>
      <p:sp>
        <p:nvSpPr>
          <p:cNvPr id="6" name="Text 2"/>
          <p:cNvSpPr/>
          <p:nvPr/>
        </p:nvSpPr>
        <p:spPr>
          <a:xfrm>
            <a:off x="1286232" y="1905714"/>
            <a:ext cx="7214592" cy="587693"/>
          </a:xfrm>
          <a:prstGeom prst="rect">
            <a:avLst/>
          </a:prstGeom>
          <a:noFill/>
          <a:ln/>
        </p:spPr>
        <p:txBody>
          <a:bodyPr wrap="square" lIns="0" tIns="0" rIns="0" bIns="0" rtlCol="0" anchor="t"/>
          <a:lstStyle/>
          <a:p>
            <a:pPr marL="0" indent="0" algn="l">
              <a:lnSpc>
                <a:spcPts val="2300"/>
              </a:lnSpc>
              <a:buNone/>
            </a:pPr>
            <a:r>
              <a:rPr lang="en-US" sz="1400" dirty="0">
                <a:solidFill>
                  <a:srgbClr val="8F8F8F"/>
                </a:solidFill>
                <a:latin typeface="Funnel Sans" pitchFamily="34" charset="0"/>
                <a:ea typeface="Funnel Sans" pitchFamily="34" charset="-122"/>
                <a:cs typeface="Funnel Sans" pitchFamily="34" charset="-120"/>
              </a:rPr>
              <a:t>SR consistently enhanced model performance across all three stages, proving to be a promising preprocessing step for low-resolution aerial vision tasks.</a:t>
            </a:r>
            <a:endParaRPr lang="en-US" sz="1400" dirty="0"/>
          </a:p>
        </p:txBody>
      </p:sp>
      <p:pic>
        <p:nvPicPr>
          <p:cNvPr id="7" name="Image 2" descr="preencoded.png"/>
          <p:cNvPicPr>
            <a:picLocks noChangeAspect="1"/>
          </p:cNvPicPr>
          <p:nvPr/>
        </p:nvPicPr>
        <p:blipFill>
          <a:blip r:embed="rId5"/>
          <a:stretch>
            <a:fillRect/>
          </a:stretch>
        </p:blipFill>
        <p:spPr>
          <a:xfrm>
            <a:off x="643176" y="2892981"/>
            <a:ext cx="459343" cy="459343"/>
          </a:xfrm>
          <a:prstGeom prst="rect">
            <a:avLst/>
          </a:prstGeom>
        </p:spPr>
      </p:pic>
      <p:sp>
        <p:nvSpPr>
          <p:cNvPr id="8" name="Text 3"/>
          <p:cNvSpPr/>
          <p:nvPr/>
        </p:nvSpPr>
        <p:spPr>
          <a:xfrm>
            <a:off x="1286232" y="2969895"/>
            <a:ext cx="2487216" cy="287060"/>
          </a:xfrm>
          <a:prstGeom prst="rect">
            <a:avLst/>
          </a:prstGeom>
          <a:noFill/>
          <a:ln/>
        </p:spPr>
        <p:txBody>
          <a:bodyPr wrap="none" lIns="0" tIns="0" rIns="0" bIns="0" rtlCol="0" anchor="t"/>
          <a:lstStyle/>
          <a:p>
            <a:pPr marL="0" indent="0" algn="l">
              <a:lnSpc>
                <a:spcPts val="2250"/>
              </a:lnSpc>
              <a:buNone/>
            </a:pPr>
            <a:r>
              <a:rPr lang="en-US" sz="1800" dirty="0">
                <a:solidFill>
                  <a:srgbClr val="8F8F8F"/>
                </a:solidFill>
                <a:latin typeface="Mona Sans Semi Bold" pitchFamily="34" charset="0"/>
                <a:ea typeface="Mona Sans Semi Bold" pitchFamily="34" charset="-122"/>
                <a:cs typeface="Mona Sans Semi Bold" pitchFamily="34" charset="-120"/>
              </a:rPr>
              <a:t>Addressed Challenges</a:t>
            </a:r>
            <a:endParaRPr lang="en-US" sz="1800" dirty="0"/>
          </a:p>
        </p:txBody>
      </p:sp>
      <p:sp>
        <p:nvSpPr>
          <p:cNvPr id="9" name="Text 4"/>
          <p:cNvSpPr/>
          <p:nvPr/>
        </p:nvSpPr>
        <p:spPr>
          <a:xfrm>
            <a:off x="1286232" y="3367207"/>
            <a:ext cx="7214592" cy="1469231"/>
          </a:xfrm>
          <a:prstGeom prst="rect">
            <a:avLst/>
          </a:prstGeom>
          <a:noFill/>
          <a:ln/>
        </p:spPr>
        <p:txBody>
          <a:bodyPr wrap="square" lIns="0" tIns="0" rIns="0" bIns="0" rtlCol="0" anchor="t"/>
          <a:lstStyle/>
          <a:p>
            <a:pPr marL="0" indent="0" algn="l">
              <a:lnSpc>
                <a:spcPts val="2300"/>
              </a:lnSpc>
              <a:buNone/>
            </a:pPr>
            <a:r>
              <a:rPr lang="en-US" sz="1400" dirty="0">
                <a:solidFill>
                  <a:srgbClr val="8F8F8F"/>
                </a:solidFill>
                <a:latin typeface="Funnel Sans" pitchFamily="34" charset="0"/>
                <a:ea typeface="Funnel Sans" pitchFamily="34" charset="-122"/>
                <a:cs typeface="Funnel Sans" pitchFamily="34" charset="-120"/>
              </a:rPr>
              <a:t>The extra GPU memory pressure from SR-upscaled images was eased by switching to a lighter YOLOv8n backbone. Heavy CPU traffic during data loading was handled with </a:t>
            </a:r>
            <a:r>
              <a:rPr lang="en-US" sz="1400" b="1" dirty="0">
                <a:solidFill>
                  <a:srgbClr val="8F8F8F"/>
                </a:solidFill>
                <a:latin typeface="Funnel Sans" pitchFamily="34" charset="0"/>
                <a:ea typeface="Funnel Sans" pitchFamily="34" charset="-122"/>
                <a:cs typeface="Funnel Sans" pitchFamily="34" charset="-120"/>
              </a:rPr>
              <a:t>parallel batch loaders</a:t>
            </a:r>
            <a:r>
              <a:rPr lang="en-US" sz="1400" dirty="0">
                <a:solidFill>
                  <a:srgbClr val="8F8F8F"/>
                </a:solidFill>
                <a:latin typeface="Funnel Sans" pitchFamily="34" charset="0"/>
                <a:ea typeface="Funnel Sans" pitchFamily="34" charset="-122"/>
                <a:cs typeface="Funnel Sans" pitchFamily="34" charset="-120"/>
              </a:rPr>
              <a:t> that prepare samples in multiple threads. For steps that still exceeded local hardware limits, training was moved to Google Colab’s high-end GPUs, keeping the workflow smooth.</a:t>
            </a:r>
            <a:endParaRPr lang="en-US" sz="1400" dirty="0"/>
          </a:p>
        </p:txBody>
      </p:sp>
      <p:pic>
        <p:nvPicPr>
          <p:cNvPr id="10" name="Image 3" descr="preencoded.png"/>
          <p:cNvPicPr>
            <a:picLocks noChangeAspect="1"/>
          </p:cNvPicPr>
          <p:nvPr/>
        </p:nvPicPr>
        <p:blipFill>
          <a:blip r:embed="rId6"/>
          <a:stretch>
            <a:fillRect/>
          </a:stretch>
        </p:blipFill>
        <p:spPr>
          <a:xfrm>
            <a:off x="643176" y="5236012"/>
            <a:ext cx="459343" cy="459343"/>
          </a:xfrm>
          <a:prstGeom prst="rect">
            <a:avLst/>
          </a:prstGeom>
        </p:spPr>
      </p:pic>
      <p:sp>
        <p:nvSpPr>
          <p:cNvPr id="11" name="Text 5"/>
          <p:cNvSpPr/>
          <p:nvPr/>
        </p:nvSpPr>
        <p:spPr>
          <a:xfrm>
            <a:off x="1286232" y="5312926"/>
            <a:ext cx="2296954" cy="287060"/>
          </a:xfrm>
          <a:prstGeom prst="rect">
            <a:avLst/>
          </a:prstGeom>
          <a:noFill/>
          <a:ln/>
        </p:spPr>
        <p:txBody>
          <a:bodyPr wrap="none" lIns="0" tIns="0" rIns="0" bIns="0" rtlCol="0" anchor="t"/>
          <a:lstStyle/>
          <a:p>
            <a:pPr marL="0" indent="0" algn="l">
              <a:lnSpc>
                <a:spcPts val="2250"/>
              </a:lnSpc>
              <a:buNone/>
            </a:pPr>
            <a:r>
              <a:rPr lang="en-US" sz="1800" dirty="0">
                <a:solidFill>
                  <a:srgbClr val="8F8F8F"/>
                </a:solidFill>
                <a:latin typeface="Mona Sans Semi Bold" pitchFamily="34" charset="0"/>
                <a:ea typeface="Mona Sans Semi Bold" pitchFamily="34" charset="-122"/>
                <a:cs typeface="Mona Sans Semi Bold" pitchFamily="34" charset="-120"/>
              </a:rPr>
              <a:t>Future Work</a:t>
            </a:r>
            <a:endParaRPr lang="en-US" sz="1800" dirty="0"/>
          </a:p>
        </p:txBody>
      </p:sp>
      <p:sp>
        <p:nvSpPr>
          <p:cNvPr id="12" name="Text 6"/>
          <p:cNvSpPr/>
          <p:nvPr/>
        </p:nvSpPr>
        <p:spPr>
          <a:xfrm>
            <a:off x="1286232" y="5710238"/>
            <a:ext cx="7214592" cy="587693"/>
          </a:xfrm>
          <a:prstGeom prst="rect">
            <a:avLst/>
          </a:prstGeom>
          <a:noFill/>
          <a:ln/>
        </p:spPr>
        <p:txBody>
          <a:bodyPr wrap="square" lIns="0" tIns="0" rIns="0" bIns="0" rtlCol="0" anchor="t"/>
          <a:lstStyle/>
          <a:p>
            <a:pPr marL="0" indent="0" algn="l">
              <a:lnSpc>
                <a:spcPts val="2300"/>
              </a:lnSpc>
              <a:buNone/>
            </a:pPr>
            <a:r>
              <a:rPr lang="en-US" sz="1400" dirty="0">
                <a:solidFill>
                  <a:srgbClr val="8F8F8F"/>
                </a:solidFill>
                <a:latin typeface="Funnel Sans" pitchFamily="34" charset="0"/>
                <a:ea typeface="Funnel Sans" pitchFamily="34" charset="-122"/>
                <a:cs typeface="Funnel Sans" pitchFamily="34" charset="-120"/>
              </a:rPr>
              <a:t>Future work could explore adaptive or domain-specific SR to further improve accuracy while reducing resource demands, building on the demonstrated benefits.</a:t>
            </a:r>
            <a:endParaRPr lang="en-US" sz="1400" dirty="0"/>
          </a:p>
        </p:txBody>
      </p:sp>
      <p:sp>
        <p:nvSpPr>
          <p:cNvPr id="13" name="Text 7"/>
          <p:cNvSpPr/>
          <p:nvPr/>
        </p:nvSpPr>
        <p:spPr>
          <a:xfrm>
            <a:off x="643176" y="6504623"/>
            <a:ext cx="7857649" cy="1175385"/>
          </a:xfrm>
          <a:prstGeom prst="rect">
            <a:avLst/>
          </a:prstGeom>
          <a:noFill/>
          <a:ln/>
        </p:spPr>
        <p:txBody>
          <a:bodyPr wrap="square" lIns="0" tIns="0" rIns="0" bIns="0" rtlCol="0" anchor="t"/>
          <a:lstStyle/>
          <a:p>
            <a:pPr marL="0" indent="0" algn="l">
              <a:lnSpc>
                <a:spcPts val="2300"/>
              </a:lnSpc>
              <a:buNone/>
            </a:pPr>
            <a:r>
              <a:rPr lang="en-US" sz="1400" dirty="0">
                <a:solidFill>
                  <a:srgbClr val="8F8F8F"/>
                </a:solidFill>
                <a:latin typeface="Funnel Sans" pitchFamily="34" charset="0"/>
                <a:ea typeface="Funnel Sans" pitchFamily="34" charset="-122"/>
                <a:cs typeface="Funnel Sans" pitchFamily="34" charset="-120"/>
              </a:rPr>
              <a:t>This project successfully demonstrated the beneficial impact of Super-Resolution on military aircraft recognition. Despite challenges, SR significantly improved classification, horizontal object detection, and oriented object detection, highlighting its potential for real-world aerial analysis systems.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925</Words>
  <Application>Microsoft Office PowerPoint</Application>
  <PresentationFormat>Özel</PresentationFormat>
  <Paragraphs>78</Paragraphs>
  <Slides>9</Slides>
  <Notes>9</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9</vt:i4>
      </vt:variant>
    </vt:vector>
  </HeadingPairs>
  <TitlesOfParts>
    <vt:vector size="13" baseType="lpstr">
      <vt:lpstr>Arial</vt:lpstr>
      <vt:lpstr>Funnel Sans</vt:lpstr>
      <vt:lpstr>Mona Sans Semi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Erdinç Arıcı</cp:lastModifiedBy>
  <cp:revision>2</cp:revision>
  <dcterms:created xsi:type="dcterms:W3CDTF">2025-05-25T18:47:12Z</dcterms:created>
  <dcterms:modified xsi:type="dcterms:W3CDTF">2025-05-25T21:20:03Z</dcterms:modified>
</cp:coreProperties>
</file>